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6" r:id="rId3"/>
    <p:sldId id="260" r:id="rId4"/>
    <p:sldId id="259" r:id="rId5"/>
    <p:sldId id="288" r:id="rId6"/>
    <p:sldId id="289" r:id="rId7"/>
    <p:sldId id="318" r:id="rId8"/>
    <p:sldId id="328" r:id="rId9"/>
    <p:sldId id="311" r:id="rId10"/>
    <p:sldId id="290" r:id="rId11"/>
    <p:sldId id="319" r:id="rId12"/>
    <p:sldId id="314" r:id="rId13"/>
    <p:sldId id="320" r:id="rId14"/>
    <p:sldId id="321" r:id="rId15"/>
    <p:sldId id="315" r:id="rId16"/>
    <p:sldId id="322" r:id="rId17"/>
    <p:sldId id="323" r:id="rId18"/>
    <p:sldId id="324" r:id="rId19"/>
    <p:sldId id="325" r:id="rId20"/>
    <p:sldId id="316" r:id="rId21"/>
    <p:sldId id="326" r:id="rId22"/>
    <p:sldId id="327" r:id="rId23"/>
    <p:sldId id="317" r:id="rId24"/>
    <p:sldId id="329" r:id="rId25"/>
    <p:sldId id="330" r:id="rId26"/>
    <p:sldId id="258" r:id="rId27"/>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87"/>
    <a:srgbClr val="1F60A9"/>
    <a:srgbClr val="0B1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3" autoAdjust="0"/>
    <p:restoredTop sz="89242" autoAdjust="0"/>
  </p:normalViewPr>
  <p:slideViewPr>
    <p:cSldViewPr>
      <p:cViewPr varScale="1">
        <p:scale>
          <a:sx n="103" d="100"/>
          <a:sy n="103" d="100"/>
        </p:scale>
        <p:origin x="16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9D886DC0-0A93-42D6-A675-017B8760B41B}" type="datetimeFigureOut">
              <a:rPr lang="en-US" smtClean="0"/>
              <a:pPr/>
              <a:t>10/31/2018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FA26487E-518C-43F7-A8EE-728BE395642E}" type="slidenum">
              <a:rPr lang="en-US" smtClean="0"/>
              <a:pPr/>
              <a:t>‹#›</a:t>
            </a:fld>
            <a:endParaRPr lang="en-US"/>
          </a:p>
        </p:txBody>
      </p:sp>
    </p:spTree>
    <p:extLst>
      <p:ext uri="{BB962C8B-B14F-4D97-AF65-F5344CB8AC3E}">
        <p14:creationId xmlns:p14="http://schemas.microsoft.com/office/powerpoint/2010/main" val="290266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link to the Correcting Entries Matrix is included to guide your decision-making regarding the appropriate form to fill out for</a:t>
            </a:r>
            <a:r>
              <a:rPr lang="en-US" baseline="0" dirty="0" smtClean="0"/>
              <a:t> the request. Additionally, these are the recommended reports to use for reconciliation and correction requests.</a:t>
            </a:r>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7</a:t>
            </a:fld>
            <a:endParaRPr lang="en-US"/>
          </a:p>
        </p:txBody>
      </p:sp>
    </p:spTree>
    <p:extLst>
      <p:ext uri="{BB962C8B-B14F-4D97-AF65-F5344CB8AC3E}">
        <p14:creationId xmlns:p14="http://schemas.microsoft.com/office/powerpoint/2010/main" val="2285611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Preparers</a:t>
            </a:r>
            <a:r>
              <a:rPr lang="en-US" baseline="0" dirty="0" smtClean="0"/>
              <a:t> will receive notifications when a request is submitted and completed. The link in the text will direct the preparer to the tracking report to view progress on the request. Each request will also be assigned a unique tracking number.</a:t>
            </a:r>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20</a:t>
            </a:fld>
            <a:endParaRPr lang="en-US"/>
          </a:p>
        </p:txBody>
      </p:sp>
    </p:spTree>
    <p:extLst>
      <p:ext uri="{BB962C8B-B14F-4D97-AF65-F5344CB8AC3E}">
        <p14:creationId xmlns:p14="http://schemas.microsoft.com/office/powerpoint/2010/main" val="1783477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Central administration may require additional information from the </a:t>
            </a:r>
            <a:r>
              <a:rPr lang="en-US" dirty="0" err="1" smtClean="0"/>
              <a:t>preprarer</a:t>
            </a:r>
            <a:r>
              <a:rPr lang="en-US" dirty="0" smtClean="0"/>
              <a:t>.</a:t>
            </a:r>
            <a:r>
              <a:rPr lang="en-US" baseline="0" dirty="0" smtClean="0"/>
              <a:t> These requests will be delivered via email. The preparer will click on Open Update Form from the email, fill in the appropriate information and/or attach documentation, and click Submit Update to respond to the request from the processor.</a:t>
            </a:r>
            <a:endParaRPr lang="en-US" dirty="0"/>
          </a:p>
        </p:txBody>
      </p:sp>
      <p:sp>
        <p:nvSpPr>
          <p:cNvPr id="4" name="Slide Number Placeholder 3"/>
          <p:cNvSpPr>
            <a:spLocks noGrp="1"/>
          </p:cNvSpPr>
          <p:nvPr>
            <p:ph type="sldNum" sz="quarter" idx="10"/>
          </p:nvPr>
        </p:nvSpPr>
        <p:spPr/>
        <p:txBody>
          <a:bodyPr/>
          <a:lstStyle/>
          <a:p>
            <a:fld id="{FA26487E-518C-43F7-A8EE-728BE395642E}" type="slidenum">
              <a:rPr lang="en-US" smtClean="0"/>
              <a:pPr/>
              <a:t>21</a:t>
            </a:fld>
            <a:endParaRPr lang="en-US"/>
          </a:p>
        </p:txBody>
      </p:sp>
    </p:spTree>
    <p:extLst>
      <p:ext uri="{BB962C8B-B14F-4D97-AF65-F5344CB8AC3E}">
        <p14:creationId xmlns:p14="http://schemas.microsoft.com/office/powerpoint/2010/main" val="2899482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5636660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76179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834694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6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0900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36946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72347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836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78959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03814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62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838200"/>
          </a:xfrm>
          <a:prstGeom prst="rect">
            <a:avLst/>
          </a:prstGeom>
        </p:spPr>
      </p:pic>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6286414"/>
            <a:ext cx="9144000" cy="582507"/>
          </a:xfrm>
          <a:prstGeom prst="rect">
            <a:avLst/>
          </a:prstGeom>
        </p:spPr>
      </p:pic>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5" name="Picture 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640931" y="172164"/>
            <a:ext cx="1862138" cy="493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000" b="0" kern="1200" baseline="0">
          <a:solidFill>
            <a:srgbClr val="09347A"/>
          </a:solidFill>
          <a:latin typeface="Gotham-Medium"/>
          <a:ea typeface="+mj-ea"/>
          <a:cs typeface="Gotham-Medium"/>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90000"/>
              <a:lumOff val="10000"/>
            </a:schemeClr>
          </a:solidFill>
          <a:latin typeface="Gotham-Book"/>
          <a:ea typeface="+mn-ea"/>
          <a:cs typeface="Gotham-Book"/>
        </a:defRPr>
      </a:lvl1pPr>
      <a:lvl2pPr marL="742950" indent="-285750" algn="l" defTabSz="914400" rtl="0" eaLnBrk="1" latinLnBrk="0" hangingPunct="1">
        <a:spcBef>
          <a:spcPct val="20000"/>
        </a:spcBef>
        <a:buFont typeface="Arial" pitchFamily="34" charset="0"/>
        <a:buChar char="–"/>
        <a:defRPr sz="2800" kern="1200" cap="none" baseline="0">
          <a:solidFill>
            <a:schemeClr val="tx1">
              <a:lumMod val="90000"/>
              <a:lumOff val="10000"/>
            </a:schemeClr>
          </a:solidFill>
          <a:latin typeface="Gotham-Book"/>
          <a:ea typeface="+mn-ea"/>
          <a:cs typeface="Gotham-Book"/>
        </a:defRPr>
      </a:lvl2pPr>
      <a:lvl3pPr marL="1143000" indent="-228600" algn="l" defTabSz="914400" rtl="0" eaLnBrk="1" latinLnBrk="0" hangingPunct="1">
        <a:spcBef>
          <a:spcPct val="20000"/>
        </a:spcBef>
        <a:buFont typeface="Arial" pitchFamily="34" charset="0"/>
        <a:buChar char="•"/>
        <a:defRPr sz="2400" kern="1200">
          <a:solidFill>
            <a:schemeClr val="tx1">
              <a:lumMod val="90000"/>
              <a:lumOff val="10000"/>
            </a:schemeClr>
          </a:solidFill>
          <a:latin typeface="Gotham-Book"/>
          <a:ea typeface="+mn-ea"/>
          <a:cs typeface="Gotham-Book"/>
        </a:defRPr>
      </a:lvl3pPr>
      <a:lvl4pPr marL="16002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Gotham-Book"/>
          <a:ea typeface="+mn-ea"/>
          <a:cs typeface="Gotham-Book"/>
        </a:defRPr>
      </a:lvl4pPr>
      <a:lvl5pPr marL="20574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Gotham-Book"/>
          <a:ea typeface="+mn-ea"/>
          <a:cs typeface="Gotham-Book"/>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smtClean="0">
                <a:solidFill>
                  <a:schemeClr val="bg1"/>
                </a:solidFill>
              </a:rPr>
              <a:t>© 2012 Boise State University</a:t>
            </a:r>
            <a:endParaRPr lang="en-US" sz="1000" baseline="0" dirty="0">
              <a:solidFill>
                <a:schemeClr val="bg1"/>
              </a:solidFill>
            </a:endParaRP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1026" name="Picture 2" descr="C:\Users\teriwilliams\Desktop\logo_b.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40931" y="183616"/>
            <a:ext cx="1862138" cy="493871"/>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5638800"/>
            <a:ext cx="9144000" cy="1219200"/>
          </a:xfrm>
          <a:prstGeom prst="rect">
            <a:avLst/>
          </a:prstGeom>
        </p:spPr>
      </p:pic>
    </p:spTree>
    <p:extLst>
      <p:ext uri="{BB962C8B-B14F-4D97-AF65-F5344CB8AC3E}">
        <p14:creationId xmlns:p14="http://schemas.microsoft.com/office/powerpoint/2010/main" val="733804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000" kern="1200" baseline="0">
          <a:solidFill>
            <a:schemeClr val="bg1"/>
          </a:solidFill>
          <a:latin typeface="Gotham-Medium"/>
          <a:ea typeface="+mj-ea"/>
          <a:cs typeface="Gotham-Medium"/>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Gotham-Book"/>
          <a:ea typeface="+mn-ea"/>
          <a:cs typeface="Gotham-Book"/>
        </a:defRPr>
      </a:lvl1pPr>
      <a:lvl2pPr marL="742950" indent="-285750" algn="l" defTabSz="914400" rtl="0" eaLnBrk="1" latinLnBrk="0" hangingPunct="1">
        <a:spcBef>
          <a:spcPct val="20000"/>
        </a:spcBef>
        <a:buFont typeface="Arial" pitchFamily="34" charset="0"/>
        <a:buChar char="–"/>
        <a:defRPr sz="2800" kern="1200" cap="none" baseline="0">
          <a:solidFill>
            <a:schemeClr val="bg1"/>
          </a:solidFill>
          <a:latin typeface="Gotham-Book"/>
          <a:ea typeface="+mn-ea"/>
          <a:cs typeface="Gotham-Book"/>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Gotham-Book"/>
          <a:ea typeface="+mn-ea"/>
          <a:cs typeface="Gotham-Book"/>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Gotham-Book"/>
          <a:ea typeface="+mn-ea"/>
          <a:cs typeface="Gotham-Book"/>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Gotham-Book"/>
          <a:ea typeface="+mn-ea"/>
          <a:cs typeface="Gotham-Book"/>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sites.google.com/a/boisestate.edu/ap-tracker-cent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vpfa.boisestate.edu/process/uforms/" TargetMode="External"/><Relationship Id="rId7" Type="http://schemas.openxmlformats.org/officeDocument/2006/relationships/image" Target="../media/image12.png"/><Relationship Id="rId2" Type="http://schemas.openxmlformats.org/officeDocument/2006/relationships/hyperlink" Target="https://vpfa.boisestate.edu/ufs-training/"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https://vpfa.boisestate.edu/administrative-accounting/" TargetMode="External"/><Relationship Id="rId4" Type="http://schemas.openxmlformats.org/officeDocument/2006/relationships/hyperlink" Target="https://vpfa.boisestate.edu/accounts-payabl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pfa.boisestate.edu/process/UFS-training/OFC/MATRIX-Correcting%20Entrie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nSpc>
                <a:spcPct val="150000"/>
              </a:lnSpc>
              <a:spcAft>
                <a:spcPts val="1200"/>
              </a:spcAft>
            </a:pPr>
            <a:r>
              <a:rPr lang="en-US" sz="4400" b="1" dirty="0" smtClean="0"/>
              <a:t>Correcting Entries Training</a:t>
            </a:r>
            <a:endParaRPr lang="en-US" sz="4400" b="1" dirty="0"/>
          </a:p>
        </p:txBody>
      </p:sp>
      <p:sp>
        <p:nvSpPr>
          <p:cNvPr id="5" name="Subtitle 4"/>
          <p:cNvSpPr>
            <a:spLocks noGrp="1"/>
          </p:cNvSpPr>
          <p:nvPr>
            <p:ph type="subTitle" idx="1"/>
          </p:nvPr>
        </p:nvSpPr>
        <p:spPr/>
        <p:txBody>
          <a:bodyPr>
            <a:normAutofit/>
          </a:bodyPr>
          <a:lstStyle/>
          <a:p>
            <a:r>
              <a:rPr lang="en-US" sz="2400" dirty="0" smtClean="0"/>
              <a:t>October 2018</a:t>
            </a:r>
          </a:p>
        </p:txBody>
      </p:sp>
    </p:spTree>
    <p:extLst>
      <p:ext uri="{BB962C8B-B14F-4D97-AF65-F5344CB8AC3E}">
        <p14:creationId xmlns:p14="http://schemas.microsoft.com/office/powerpoint/2010/main" val="3379502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would I do a correction?</a:t>
            </a:r>
            <a:endParaRPr lang="en-US" dirty="0"/>
          </a:p>
        </p:txBody>
      </p:sp>
      <p:sp>
        <p:nvSpPr>
          <p:cNvPr id="5" name="Content Placeholder 4"/>
          <p:cNvSpPr>
            <a:spLocks noGrp="1"/>
          </p:cNvSpPr>
          <p:nvPr>
            <p:ph idx="1"/>
          </p:nvPr>
        </p:nvSpPr>
        <p:spPr>
          <a:xfrm>
            <a:off x="457200" y="1752600"/>
            <a:ext cx="8229600" cy="4373563"/>
          </a:xfrm>
        </p:spPr>
        <p:txBody>
          <a:bodyPr>
            <a:normAutofit lnSpcReduction="10000"/>
          </a:bodyPr>
          <a:lstStyle/>
          <a:p>
            <a:pPr fontAlgn="base"/>
            <a:r>
              <a:rPr lang="en-US" dirty="0" smtClean="0"/>
              <a:t>Change or split funding source for any transaction</a:t>
            </a:r>
          </a:p>
          <a:p>
            <a:pPr fontAlgn="base"/>
            <a:r>
              <a:rPr lang="en-US" dirty="0" smtClean="0"/>
              <a:t>Update transaction descriptions</a:t>
            </a:r>
            <a:endParaRPr lang="en-US" dirty="0"/>
          </a:p>
          <a:p>
            <a:pPr fontAlgn="base"/>
            <a:r>
              <a:rPr lang="en-US" dirty="0" smtClean="0"/>
              <a:t>Update expenditure item dates for project related funding sources</a:t>
            </a:r>
          </a:p>
          <a:p>
            <a:pPr fontAlgn="base"/>
            <a:r>
              <a:rPr lang="en-US" dirty="0" smtClean="0"/>
              <a:t>Transfer funds between funding sources</a:t>
            </a:r>
          </a:p>
          <a:p>
            <a:pPr fontAlgn="base"/>
            <a:r>
              <a:rPr lang="en-US" dirty="0" smtClean="0"/>
              <a:t>Reallocate expenses for auxiliaries and clearing accounts</a:t>
            </a:r>
            <a:endParaRPr lang="en-US" dirty="0"/>
          </a:p>
        </p:txBody>
      </p:sp>
    </p:spTree>
    <p:extLst>
      <p:ext uri="{BB962C8B-B14F-4D97-AF65-F5344CB8AC3E}">
        <p14:creationId xmlns:p14="http://schemas.microsoft.com/office/powerpoint/2010/main" val="1476134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06900"/>
            <a:ext cx="8381999" cy="1362075"/>
          </a:xfrm>
        </p:spPr>
        <p:txBody>
          <a:bodyPr>
            <a:noAutofit/>
          </a:bodyPr>
          <a:lstStyle/>
          <a:p>
            <a:pPr>
              <a:lnSpc>
                <a:spcPct val="150000"/>
              </a:lnSpc>
            </a:pPr>
            <a:r>
              <a:rPr lang="en-US" sz="3600" dirty="0"/>
              <a:t>Who is responsible for the process?</a:t>
            </a:r>
          </a:p>
        </p:txBody>
      </p:sp>
    </p:spTree>
    <p:extLst>
      <p:ext uri="{BB962C8B-B14F-4D97-AF65-F5344CB8AC3E}">
        <p14:creationId xmlns:p14="http://schemas.microsoft.com/office/powerpoint/2010/main" val="358071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Funding Source Person</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Each department has a designated funding source person indicated on the Approval Workflow Matrix</a:t>
            </a:r>
          </a:p>
          <a:p>
            <a:r>
              <a:rPr lang="en-US" dirty="0" smtClean="0"/>
              <a:t>This person is responsible for charges associated with that department segment</a:t>
            </a:r>
          </a:p>
          <a:p>
            <a:r>
              <a:rPr lang="en-US" dirty="0" smtClean="0"/>
              <a:t>They may delegate corrections to others in the unit</a:t>
            </a:r>
          </a:p>
          <a:p>
            <a:r>
              <a:rPr lang="en-US" dirty="0" smtClean="0"/>
              <a:t>A Correcting Entry Request, Journal Correction Request, or Payroll Correction Request must be submitted</a:t>
            </a:r>
            <a:endParaRPr lang="en-US" dirty="0"/>
          </a:p>
        </p:txBody>
      </p:sp>
    </p:spTree>
    <p:extLst>
      <p:ext uri="{BB962C8B-B14F-4D97-AF65-F5344CB8AC3E}">
        <p14:creationId xmlns:p14="http://schemas.microsoft.com/office/powerpoint/2010/main" val="1767841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Central Administration</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Accounts Payable</a:t>
            </a:r>
          </a:p>
          <a:p>
            <a:pPr lvl="1"/>
            <a:r>
              <a:rPr lang="en-US" dirty="0" smtClean="0"/>
              <a:t>Processes Correcting Entries and Multiple Entries</a:t>
            </a:r>
          </a:p>
          <a:p>
            <a:pPr lvl="1"/>
            <a:r>
              <a:rPr lang="en-US" dirty="0" smtClean="0"/>
              <a:t>Coordinate with OSP for project-related funding source review and approval</a:t>
            </a:r>
          </a:p>
          <a:p>
            <a:r>
              <a:rPr lang="en-US" dirty="0" smtClean="0"/>
              <a:t>Administrative Accounting</a:t>
            </a:r>
          </a:p>
          <a:p>
            <a:pPr lvl="1"/>
            <a:r>
              <a:rPr lang="en-US" dirty="0" smtClean="0"/>
              <a:t>Processes Journal and Payroll Corrections</a:t>
            </a:r>
          </a:p>
          <a:p>
            <a:pPr lvl="1"/>
            <a:r>
              <a:rPr lang="en-US" dirty="0" smtClean="0"/>
              <a:t>Coordinate with OSP for project-related funding source review and approval</a:t>
            </a:r>
          </a:p>
          <a:p>
            <a:r>
              <a:rPr lang="en-US" dirty="0" smtClean="0"/>
              <a:t>Office of Sponsored Programs (OSP)</a:t>
            </a:r>
          </a:p>
          <a:p>
            <a:pPr lvl="1"/>
            <a:r>
              <a:rPr lang="en-US" dirty="0" smtClean="0"/>
              <a:t>Review and approve project-related funding source requests</a:t>
            </a:r>
          </a:p>
        </p:txBody>
      </p:sp>
    </p:spTree>
    <p:extLst>
      <p:ext uri="{BB962C8B-B14F-4D97-AF65-F5344CB8AC3E}">
        <p14:creationId xmlns:p14="http://schemas.microsoft.com/office/powerpoint/2010/main" val="1914179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06900"/>
            <a:ext cx="8381999" cy="1362075"/>
          </a:xfrm>
        </p:spPr>
        <p:txBody>
          <a:bodyPr>
            <a:noAutofit/>
          </a:bodyPr>
          <a:lstStyle/>
          <a:p>
            <a:pPr>
              <a:lnSpc>
                <a:spcPct val="150000"/>
              </a:lnSpc>
            </a:pPr>
            <a:r>
              <a:rPr lang="en-US" sz="3600" dirty="0"/>
              <a:t>What documentation is required?</a:t>
            </a:r>
          </a:p>
        </p:txBody>
      </p:sp>
    </p:spTree>
    <p:extLst>
      <p:ext uri="{BB962C8B-B14F-4D97-AF65-F5344CB8AC3E}">
        <p14:creationId xmlns:p14="http://schemas.microsoft.com/office/powerpoint/2010/main" val="3135844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Multiple/Correcting Entries</a:t>
            </a:r>
            <a:endParaRPr lang="en-US" dirty="0"/>
          </a:p>
        </p:txBody>
      </p:sp>
      <p:sp>
        <p:nvSpPr>
          <p:cNvPr id="5" name="Content Placeholder 4"/>
          <p:cNvSpPr>
            <a:spLocks noGrp="1"/>
          </p:cNvSpPr>
          <p:nvPr>
            <p:ph idx="1"/>
          </p:nvPr>
        </p:nvSpPr>
        <p:spPr/>
        <p:txBody>
          <a:bodyPr/>
          <a:lstStyle/>
          <a:p>
            <a:r>
              <a:rPr lang="en-US" dirty="0" smtClean="0"/>
              <a:t>No documentation is required for these requests.</a:t>
            </a:r>
          </a:p>
          <a:p>
            <a:r>
              <a:rPr lang="en-US" dirty="0" smtClean="0"/>
              <a:t>AP will review for reasonableness and request additional information if necessary</a:t>
            </a:r>
          </a:p>
          <a:p>
            <a:r>
              <a:rPr lang="en-US" dirty="0" smtClean="0"/>
              <a:t>Documentation can optionally be attached for additional context for the reviewer</a:t>
            </a:r>
            <a:endParaRPr lang="en-US" dirty="0"/>
          </a:p>
        </p:txBody>
      </p:sp>
    </p:spTree>
    <p:extLst>
      <p:ext uri="{BB962C8B-B14F-4D97-AF65-F5344CB8AC3E}">
        <p14:creationId xmlns:p14="http://schemas.microsoft.com/office/powerpoint/2010/main" val="4091867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Journal Corrections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May </a:t>
            </a:r>
            <a:r>
              <a:rPr lang="en-US" dirty="0"/>
              <a:t>include screenshots of original journal, invoice copy, email approvals, etc. </a:t>
            </a:r>
            <a:endParaRPr lang="en-US" dirty="0" smtClean="0"/>
          </a:p>
          <a:p>
            <a:r>
              <a:rPr lang="en-US" dirty="0" smtClean="0"/>
              <a:t>Preferably </a:t>
            </a:r>
            <a:r>
              <a:rPr lang="en-US" dirty="0"/>
              <a:t>an account analysis report (AAR</a:t>
            </a:r>
            <a:r>
              <a:rPr lang="en-US" dirty="0" smtClean="0"/>
              <a:t>)</a:t>
            </a:r>
          </a:p>
          <a:p>
            <a:r>
              <a:rPr lang="en-US" dirty="0" smtClean="0"/>
              <a:t>AA will review for reasonableness and request additional information if necessary</a:t>
            </a:r>
          </a:p>
          <a:p>
            <a:r>
              <a:rPr lang="en-US" dirty="0" smtClean="0"/>
              <a:t>Documentation can either be copied into the Support tab of the template or attached separately</a:t>
            </a:r>
          </a:p>
          <a:p>
            <a:r>
              <a:rPr lang="en-US" dirty="0" smtClean="0"/>
              <a:t>The Justification tab must always be completed for project-related funding sources</a:t>
            </a:r>
            <a:endParaRPr lang="en-US" dirty="0"/>
          </a:p>
        </p:txBody>
      </p:sp>
    </p:spTree>
    <p:extLst>
      <p:ext uri="{BB962C8B-B14F-4D97-AF65-F5344CB8AC3E}">
        <p14:creationId xmlns:p14="http://schemas.microsoft.com/office/powerpoint/2010/main" val="3310898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Payroll Corrections</a:t>
            </a:r>
            <a:endParaRPr lang="en-US" dirty="0"/>
          </a:p>
        </p:txBody>
      </p:sp>
      <p:sp>
        <p:nvSpPr>
          <p:cNvPr id="5" name="Content Placeholder 4"/>
          <p:cNvSpPr>
            <a:spLocks noGrp="1"/>
          </p:cNvSpPr>
          <p:nvPr>
            <p:ph idx="1"/>
          </p:nvPr>
        </p:nvSpPr>
        <p:spPr/>
        <p:txBody>
          <a:bodyPr>
            <a:normAutofit fontScale="92500" lnSpcReduction="10000"/>
          </a:bodyPr>
          <a:lstStyle/>
          <a:p>
            <a:r>
              <a:rPr lang="en-US" dirty="0"/>
              <a:t>The Justification tab must always be </a:t>
            </a:r>
            <a:r>
              <a:rPr lang="en-US" dirty="0" smtClean="0"/>
              <a:t>completed</a:t>
            </a:r>
          </a:p>
          <a:p>
            <a:r>
              <a:rPr lang="en-US" dirty="0" smtClean="0"/>
              <a:t>Attach the Salary Ledger Report as documentation</a:t>
            </a:r>
          </a:p>
          <a:p>
            <a:r>
              <a:rPr lang="en-US" dirty="0" smtClean="0"/>
              <a:t>The </a:t>
            </a:r>
            <a:r>
              <a:rPr lang="en-US" dirty="0"/>
              <a:t>detail </a:t>
            </a:r>
            <a:r>
              <a:rPr lang="en-US" dirty="0" smtClean="0"/>
              <a:t>from </a:t>
            </a:r>
            <a:r>
              <a:rPr lang="en-US" dirty="0"/>
              <a:t>the original transaction can be copied from the Salary Ledger Report and pasted </a:t>
            </a:r>
            <a:r>
              <a:rPr lang="en-US" dirty="0" smtClean="0"/>
              <a:t>into </a:t>
            </a:r>
            <a:r>
              <a:rPr lang="en-US" dirty="0"/>
              <a:t>the </a:t>
            </a:r>
            <a:r>
              <a:rPr lang="en-US" dirty="0" smtClean="0"/>
              <a:t>template to </a:t>
            </a:r>
            <a:r>
              <a:rPr lang="en-US" dirty="0"/>
              <a:t>ensure the correct </a:t>
            </a:r>
            <a:r>
              <a:rPr lang="en-US" dirty="0" smtClean="0"/>
              <a:t>formatting</a:t>
            </a:r>
            <a:endParaRPr lang="en-US" dirty="0"/>
          </a:p>
          <a:p>
            <a:r>
              <a:rPr lang="en-US" dirty="0" smtClean="0"/>
              <a:t>AA will review for reasonableness and request additional information if necessary</a:t>
            </a:r>
          </a:p>
        </p:txBody>
      </p:sp>
    </p:spTree>
    <p:extLst>
      <p:ext uri="{BB962C8B-B14F-4D97-AF65-F5344CB8AC3E}">
        <p14:creationId xmlns:p14="http://schemas.microsoft.com/office/powerpoint/2010/main" val="3740310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Project-Related Funding Sources</a:t>
            </a:r>
            <a:endParaRPr lang="en-US" dirty="0"/>
          </a:p>
        </p:txBody>
      </p:sp>
      <p:sp>
        <p:nvSpPr>
          <p:cNvPr id="5" name="Content Placeholder 4"/>
          <p:cNvSpPr>
            <a:spLocks noGrp="1"/>
          </p:cNvSpPr>
          <p:nvPr>
            <p:ph idx="1"/>
          </p:nvPr>
        </p:nvSpPr>
        <p:spPr/>
        <p:txBody>
          <a:bodyPr>
            <a:normAutofit/>
          </a:bodyPr>
          <a:lstStyle/>
          <a:p>
            <a:r>
              <a:rPr lang="en-US" dirty="0" smtClean="0"/>
              <a:t>The Principle Investigator (PI) must approve all correction requests</a:t>
            </a:r>
          </a:p>
          <a:p>
            <a:r>
              <a:rPr lang="en-US" dirty="0" smtClean="0"/>
              <a:t>Attach an email approval from the appropriate PI as documentation</a:t>
            </a:r>
          </a:p>
          <a:p>
            <a:r>
              <a:rPr lang="en-US" dirty="0" smtClean="0"/>
              <a:t>Attach additional information that OSP may need to approve the transaction</a:t>
            </a:r>
          </a:p>
        </p:txBody>
      </p:sp>
    </p:spTree>
    <p:extLst>
      <p:ext uri="{BB962C8B-B14F-4D97-AF65-F5344CB8AC3E}">
        <p14:creationId xmlns:p14="http://schemas.microsoft.com/office/powerpoint/2010/main" val="674983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06900"/>
            <a:ext cx="8381999" cy="1362075"/>
          </a:xfrm>
        </p:spPr>
        <p:txBody>
          <a:bodyPr>
            <a:noAutofit/>
          </a:bodyPr>
          <a:lstStyle/>
          <a:p>
            <a:pPr>
              <a:lnSpc>
                <a:spcPct val="150000"/>
              </a:lnSpc>
            </a:pPr>
            <a:r>
              <a:rPr lang="en-US" sz="3600" dirty="0"/>
              <a:t>How will I receive and respond to notifications?</a:t>
            </a:r>
          </a:p>
        </p:txBody>
      </p:sp>
    </p:spTree>
    <p:extLst>
      <p:ext uri="{BB962C8B-B14F-4D97-AF65-F5344CB8AC3E}">
        <p14:creationId xmlns:p14="http://schemas.microsoft.com/office/powerpoint/2010/main" val="231204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Purpose</a:t>
            </a:r>
            <a:endParaRPr lang="en-US" dirty="0"/>
          </a:p>
        </p:txBody>
      </p:sp>
      <p:sp>
        <p:nvSpPr>
          <p:cNvPr id="5" name="Content Placeholder 4"/>
          <p:cNvSpPr>
            <a:spLocks noGrp="1"/>
          </p:cNvSpPr>
          <p:nvPr>
            <p:ph idx="1"/>
          </p:nvPr>
        </p:nvSpPr>
        <p:spPr>
          <a:xfrm>
            <a:off x="457200" y="1905000"/>
            <a:ext cx="8229600" cy="4221163"/>
          </a:xfrm>
        </p:spPr>
        <p:txBody>
          <a:bodyPr/>
          <a:lstStyle/>
          <a:p>
            <a:pPr marL="0" indent="0" algn="just">
              <a:buNone/>
            </a:pPr>
            <a:r>
              <a:rPr lang="en-US" dirty="0"/>
              <a:t>The purpose of this training session is to review the new Correcting Entry Process and answer questions that have come up so that you can continue to request transaction, journal, and payroll corrections.</a:t>
            </a:r>
          </a:p>
        </p:txBody>
      </p:sp>
    </p:spTree>
    <p:extLst>
      <p:ext uri="{BB962C8B-B14F-4D97-AF65-F5344CB8AC3E}">
        <p14:creationId xmlns:p14="http://schemas.microsoft.com/office/powerpoint/2010/main" val="1847662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50000"/>
              </a:lnSpc>
            </a:pPr>
            <a:r>
              <a:rPr lang="en-US" sz="3600" dirty="0" smtClean="0"/>
              <a:t>Request Submitted or Completed</a:t>
            </a:r>
            <a:endParaRPr lang="en-US" sz="3600" dirty="0"/>
          </a:p>
        </p:txBody>
      </p:sp>
      <p:pic>
        <p:nvPicPr>
          <p:cNvPr id="4" name="Content Placeholder 3"/>
          <p:cNvPicPr>
            <a:picLocks noGrp="1" noChangeAspect="1"/>
          </p:cNvPicPr>
          <p:nvPr>
            <p:ph idx="1"/>
          </p:nvPr>
        </p:nvPicPr>
        <p:blipFill>
          <a:blip r:embed="rId3"/>
          <a:stretch>
            <a:fillRect/>
          </a:stretch>
        </p:blipFill>
        <p:spPr>
          <a:xfrm>
            <a:off x="4724400" y="1524000"/>
            <a:ext cx="4095968" cy="4525963"/>
          </a:xfrm>
          <a:prstGeom prst="rect">
            <a:avLst/>
          </a:prstGeom>
        </p:spPr>
      </p:pic>
      <p:pic>
        <p:nvPicPr>
          <p:cNvPr id="5" name="Picture 4"/>
          <p:cNvPicPr>
            <a:picLocks noChangeAspect="1"/>
          </p:cNvPicPr>
          <p:nvPr/>
        </p:nvPicPr>
        <p:blipFill>
          <a:blip r:embed="rId4"/>
          <a:stretch>
            <a:fillRect/>
          </a:stretch>
        </p:blipFill>
        <p:spPr>
          <a:xfrm>
            <a:off x="76200" y="1554162"/>
            <a:ext cx="4539175" cy="4533739"/>
          </a:xfrm>
          <a:prstGeom prst="rect">
            <a:avLst/>
          </a:prstGeom>
        </p:spPr>
      </p:pic>
      <p:sp>
        <p:nvSpPr>
          <p:cNvPr id="6" name="Oval 5"/>
          <p:cNvSpPr/>
          <p:nvPr/>
        </p:nvSpPr>
        <p:spPr>
          <a:xfrm>
            <a:off x="1219200" y="4572000"/>
            <a:ext cx="685800" cy="2286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04800" y="3124200"/>
            <a:ext cx="2209800" cy="3048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7919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715962"/>
          </a:xfrm>
        </p:spPr>
        <p:txBody>
          <a:bodyPr>
            <a:noAutofit/>
          </a:bodyPr>
          <a:lstStyle/>
          <a:p>
            <a:pPr>
              <a:lnSpc>
                <a:spcPct val="150000"/>
              </a:lnSpc>
            </a:pPr>
            <a:r>
              <a:rPr lang="en-US" sz="3600" dirty="0" smtClean="0"/>
              <a:t>Request Requires Additional Information</a:t>
            </a:r>
            <a:endParaRPr lang="en-US" sz="3600" dirty="0"/>
          </a:p>
        </p:txBody>
      </p:sp>
      <p:pic>
        <p:nvPicPr>
          <p:cNvPr id="4" name="Content Placeholder 3"/>
          <p:cNvPicPr>
            <a:picLocks noGrp="1" noChangeAspect="1"/>
          </p:cNvPicPr>
          <p:nvPr>
            <p:ph idx="1"/>
          </p:nvPr>
        </p:nvPicPr>
        <p:blipFill>
          <a:blip r:embed="rId3"/>
          <a:stretch>
            <a:fillRect/>
          </a:stretch>
        </p:blipFill>
        <p:spPr>
          <a:xfrm>
            <a:off x="228600" y="1643062"/>
            <a:ext cx="3943350" cy="4486275"/>
          </a:xfrm>
          <a:prstGeom prst="rect">
            <a:avLst/>
          </a:prstGeom>
        </p:spPr>
      </p:pic>
      <p:pic>
        <p:nvPicPr>
          <p:cNvPr id="5" name="Picture 4"/>
          <p:cNvPicPr>
            <a:picLocks noChangeAspect="1"/>
          </p:cNvPicPr>
          <p:nvPr/>
        </p:nvPicPr>
        <p:blipFill>
          <a:blip r:embed="rId4"/>
          <a:stretch>
            <a:fillRect/>
          </a:stretch>
        </p:blipFill>
        <p:spPr>
          <a:xfrm>
            <a:off x="4419600" y="1620044"/>
            <a:ext cx="4371975" cy="3248025"/>
          </a:xfrm>
          <a:prstGeom prst="rect">
            <a:avLst/>
          </a:prstGeom>
        </p:spPr>
      </p:pic>
      <p:sp>
        <p:nvSpPr>
          <p:cNvPr id="6" name="Oval 5"/>
          <p:cNvSpPr/>
          <p:nvPr/>
        </p:nvSpPr>
        <p:spPr>
          <a:xfrm>
            <a:off x="762000" y="3352800"/>
            <a:ext cx="1600200" cy="4572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191375" y="4445340"/>
            <a:ext cx="1600200" cy="4572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1473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06900"/>
            <a:ext cx="8381999" cy="1362075"/>
          </a:xfrm>
        </p:spPr>
        <p:txBody>
          <a:bodyPr>
            <a:noAutofit/>
          </a:bodyPr>
          <a:lstStyle/>
          <a:p>
            <a:pPr>
              <a:lnSpc>
                <a:spcPct val="150000"/>
              </a:lnSpc>
            </a:pPr>
            <a:r>
              <a:rPr lang="en-US" sz="3600" dirty="0"/>
              <a:t>How can I check the status of a request?</a:t>
            </a:r>
          </a:p>
        </p:txBody>
      </p:sp>
    </p:spTree>
    <p:extLst>
      <p:ext uri="{BB962C8B-B14F-4D97-AF65-F5344CB8AC3E}">
        <p14:creationId xmlns:p14="http://schemas.microsoft.com/office/powerpoint/2010/main" val="2010053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hlinkClick r:id="rId2"/>
              </a:rPr>
              <a:t>UFS Request Tracker</a:t>
            </a:r>
            <a:endParaRPr lang="en-US" dirty="0"/>
          </a:p>
        </p:txBody>
      </p:sp>
      <p:sp>
        <p:nvSpPr>
          <p:cNvPr id="5" name="Content Placeholder 4"/>
          <p:cNvSpPr>
            <a:spLocks noGrp="1"/>
          </p:cNvSpPr>
          <p:nvPr>
            <p:ph idx="1"/>
          </p:nvPr>
        </p:nvSpPr>
        <p:spPr/>
        <p:txBody>
          <a:bodyPr>
            <a:normAutofit lnSpcReduction="10000"/>
          </a:bodyPr>
          <a:lstStyle/>
          <a:p>
            <a:r>
              <a:rPr lang="en-US" dirty="0" smtClean="0"/>
              <a:t>To find a request use</a:t>
            </a:r>
          </a:p>
          <a:p>
            <a:pPr marL="0" indent="0">
              <a:buNone/>
            </a:pPr>
            <a:r>
              <a:rPr lang="en-US" dirty="0" smtClean="0"/>
              <a:t>    CTRL + F and the </a:t>
            </a:r>
          </a:p>
          <a:p>
            <a:pPr marL="0" indent="0">
              <a:buNone/>
            </a:pPr>
            <a:r>
              <a:rPr lang="en-US" dirty="0" smtClean="0"/>
              <a:t>    tracking number or </a:t>
            </a:r>
          </a:p>
          <a:p>
            <a:pPr marL="0" indent="0">
              <a:buNone/>
            </a:pPr>
            <a:r>
              <a:rPr lang="en-US" dirty="0" smtClean="0"/>
              <a:t>    Export and sort</a:t>
            </a:r>
          </a:p>
          <a:p>
            <a:endParaRPr lang="en-US" dirty="0" smtClean="0"/>
          </a:p>
          <a:p>
            <a:r>
              <a:rPr lang="en-US" dirty="0" smtClean="0"/>
              <a:t>Internal Payment Submission Tracker</a:t>
            </a:r>
          </a:p>
          <a:p>
            <a:r>
              <a:rPr lang="en-US" dirty="0" smtClean="0"/>
              <a:t>Standard Requisition Request Approval Tracker</a:t>
            </a:r>
          </a:p>
          <a:p>
            <a:endParaRPr lang="en-US" dirty="0"/>
          </a:p>
        </p:txBody>
      </p:sp>
      <p:pic>
        <p:nvPicPr>
          <p:cNvPr id="6" name="Picture 5"/>
          <p:cNvPicPr>
            <a:picLocks noChangeAspect="1"/>
          </p:cNvPicPr>
          <p:nvPr/>
        </p:nvPicPr>
        <p:blipFill>
          <a:blip r:embed="rId3"/>
          <a:stretch>
            <a:fillRect/>
          </a:stretch>
        </p:blipFill>
        <p:spPr>
          <a:xfrm>
            <a:off x="5105400" y="1752600"/>
            <a:ext cx="2647950" cy="1885950"/>
          </a:xfrm>
          <a:prstGeom prst="rect">
            <a:avLst/>
          </a:prstGeom>
        </p:spPr>
      </p:pic>
    </p:spTree>
    <p:extLst>
      <p:ext uri="{BB962C8B-B14F-4D97-AF65-F5344CB8AC3E}">
        <p14:creationId xmlns:p14="http://schemas.microsoft.com/office/powerpoint/2010/main" val="34799860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hlinkClick r:id="rId2"/>
              </a:rPr>
              <a:t>UFS Training Portal</a:t>
            </a:r>
            <a:endParaRPr lang="en-US" dirty="0" smtClean="0"/>
          </a:p>
          <a:p>
            <a:pPr lvl="1"/>
            <a:r>
              <a:rPr lang="en-US" dirty="0" smtClean="0"/>
              <a:t>Training Materials: </a:t>
            </a:r>
          </a:p>
          <a:p>
            <a:pPr lvl="1"/>
            <a:endParaRPr lang="en-US" dirty="0" smtClean="0"/>
          </a:p>
          <a:p>
            <a:pPr lvl="1"/>
            <a:r>
              <a:rPr lang="en-US" dirty="0" smtClean="0"/>
              <a:t>Tools &amp; Resources:</a:t>
            </a:r>
          </a:p>
          <a:p>
            <a:r>
              <a:rPr lang="en-US" dirty="0" smtClean="0">
                <a:hlinkClick r:id="rId3"/>
              </a:rPr>
              <a:t>University Forms &amp; Documents</a:t>
            </a:r>
            <a:endParaRPr lang="en-US" dirty="0" smtClean="0"/>
          </a:p>
          <a:p>
            <a:r>
              <a:rPr lang="en-US" dirty="0" smtClean="0">
                <a:hlinkClick r:id="rId4"/>
              </a:rPr>
              <a:t>Accounts Payable Website</a:t>
            </a:r>
            <a:endParaRPr lang="en-US" dirty="0" smtClean="0"/>
          </a:p>
          <a:p>
            <a:r>
              <a:rPr lang="en-US" dirty="0" smtClean="0">
                <a:hlinkClick r:id="rId5"/>
              </a:rPr>
              <a:t>Administrative Accounting Website</a:t>
            </a:r>
            <a:endParaRPr lang="en-US" dirty="0"/>
          </a:p>
        </p:txBody>
      </p:sp>
      <p:pic>
        <p:nvPicPr>
          <p:cNvPr id="4" name="Picture 3"/>
          <p:cNvPicPr>
            <a:picLocks noChangeAspect="1"/>
          </p:cNvPicPr>
          <p:nvPr/>
        </p:nvPicPr>
        <p:blipFill>
          <a:blip r:embed="rId6"/>
          <a:stretch>
            <a:fillRect/>
          </a:stretch>
        </p:blipFill>
        <p:spPr>
          <a:xfrm>
            <a:off x="4300537" y="2133600"/>
            <a:ext cx="4386263" cy="695684"/>
          </a:xfrm>
          <a:prstGeom prst="rect">
            <a:avLst/>
          </a:prstGeom>
        </p:spPr>
      </p:pic>
      <p:pic>
        <p:nvPicPr>
          <p:cNvPr id="5" name="Picture 4"/>
          <p:cNvPicPr>
            <a:picLocks noChangeAspect="1"/>
          </p:cNvPicPr>
          <p:nvPr/>
        </p:nvPicPr>
        <p:blipFill>
          <a:blip r:embed="rId7"/>
          <a:stretch>
            <a:fillRect/>
          </a:stretch>
        </p:blipFill>
        <p:spPr>
          <a:xfrm>
            <a:off x="4462462" y="3169095"/>
            <a:ext cx="4376738" cy="488505"/>
          </a:xfrm>
          <a:prstGeom prst="rect">
            <a:avLst/>
          </a:prstGeom>
        </p:spPr>
      </p:pic>
    </p:spTree>
    <p:extLst>
      <p:ext uri="{BB962C8B-B14F-4D97-AF65-F5344CB8AC3E}">
        <p14:creationId xmlns:p14="http://schemas.microsoft.com/office/powerpoint/2010/main" val="3902775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1002496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Subtitle 4"/>
          <p:cNvSpPr>
            <a:spLocks noGrp="1"/>
          </p:cNvSpPr>
          <p:nvPr>
            <p:ph idx="1"/>
          </p:nvPr>
        </p:nvSpPr>
        <p:spPr>
          <a:xfrm>
            <a:off x="457200" y="1752600"/>
            <a:ext cx="8229600" cy="4373563"/>
          </a:xfrm>
        </p:spPr>
        <p:txBody>
          <a:bodyPr>
            <a:normAutofit fontScale="85000" lnSpcReduction="20000"/>
          </a:bodyPr>
          <a:lstStyle/>
          <a:p>
            <a:pPr>
              <a:lnSpc>
                <a:spcPct val="150000"/>
              </a:lnSpc>
            </a:pPr>
            <a:r>
              <a:rPr lang="en-US" dirty="0" smtClean="0"/>
              <a:t>What </a:t>
            </a:r>
            <a:r>
              <a:rPr lang="en-US" dirty="0"/>
              <a:t>are correcting entries, journal corrections, and payroll </a:t>
            </a:r>
            <a:r>
              <a:rPr lang="en-US" dirty="0" smtClean="0"/>
              <a:t>corrections?</a:t>
            </a:r>
          </a:p>
          <a:p>
            <a:pPr>
              <a:lnSpc>
                <a:spcPct val="150000"/>
              </a:lnSpc>
            </a:pPr>
            <a:r>
              <a:rPr lang="en-US" dirty="0" smtClean="0"/>
              <a:t>Why </a:t>
            </a:r>
            <a:r>
              <a:rPr lang="en-US" dirty="0"/>
              <a:t>are they </a:t>
            </a:r>
            <a:r>
              <a:rPr lang="en-US" dirty="0" smtClean="0"/>
              <a:t>requested?</a:t>
            </a:r>
          </a:p>
          <a:p>
            <a:pPr>
              <a:lnSpc>
                <a:spcPct val="150000"/>
              </a:lnSpc>
            </a:pPr>
            <a:r>
              <a:rPr lang="en-US" dirty="0" smtClean="0"/>
              <a:t>Who </a:t>
            </a:r>
            <a:r>
              <a:rPr lang="en-US" dirty="0"/>
              <a:t>is responsible for the </a:t>
            </a:r>
            <a:r>
              <a:rPr lang="en-US" dirty="0" smtClean="0"/>
              <a:t>process?</a:t>
            </a:r>
          </a:p>
          <a:p>
            <a:pPr>
              <a:lnSpc>
                <a:spcPct val="150000"/>
              </a:lnSpc>
            </a:pPr>
            <a:r>
              <a:rPr lang="en-US" dirty="0" smtClean="0"/>
              <a:t>What </a:t>
            </a:r>
            <a:r>
              <a:rPr lang="en-US" dirty="0"/>
              <a:t>documentation is </a:t>
            </a:r>
            <a:r>
              <a:rPr lang="en-US" dirty="0" smtClean="0"/>
              <a:t>required?</a:t>
            </a:r>
          </a:p>
          <a:p>
            <a:pPr>
              <a:lnSpc>
                <a:spcPct val="150000"/>
              </a:lnSpc>
            </a:pPr>
            <a:r>
              <a:rPr lang="en-US" dirty="0" smtClean="0"/>
              <a:t>How </a:t>
            </a:r>
            <a:r>
              <a:rPr lang="en-US" dirty="0"/>
              <a:t>will I receive and respond to </a:t>
            </a:r>
            <a:r>
              <a:rPr lang="en-US" dirty="0" smtClean="0"/>
              <a:t>notifications?</a:t>
            </a:r>
          </a:p>
          <a:p>
            <a:pPr>
              <a:lnSpc>
                <a:spcPct val="150000"/>
              </a:lnSpc>
            </a:pPr>
            <a:r>
              <a:rPr lang="en-US" dirty="0" smtClean="0"/>
              <a:t>How </a:t>
            </a:r>
            <a:r>
              <a:rPr lang="en-US" dirty="0"/>
              <a:t>can I check the status of a </a:t>
            </a:r>
            <a:r>
              <a:rPr lang="en-US" dirty="0" smtClean="0"/>
              <a:t>request?</a:t>
            </a:r>
          </a:p>
        </p:txBody>
      </p:sp>
    </p:spTree>
    <p:extLst>
      <p:ext uri="{BB962C8B-B14F-4D97-AF65-F5344CB8AC3E}">
        <p14:creationId xmlns:p14="http://schemas.microsoft.com/office/powerpoint/2010/main" val="1724132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91000"/>
            <a:ext cx="7772400" cy="1577975"/>
          </a:xfrm>
        </p:spPr>
        <p:txBody>
          <a:bodyPr>
            <a:noAutofit/>
          </a:bodyPr>
          <a:lstStyle/>
          <a:p>
            <a:pPr>
              <a:lnSpc>
                <a:spcPct val="150000"/>
              </a:lnSpc>
            </a:pPr>
            <a:r>
              <a:rPr lang="en-US" sz="2800" dirty="0"/>
              <a:t>What are correcting entries, journal corrections, and payroll corrections?</a:t>
            </a:r>
          </a:p>
        </p:txBody>
      </p:sp>
    </p:spTree>
    <p:extLst>
      <p:ext uri="{BB962C8B-B14F-4D97-AF65-F5344CB8AC3E}">
        <p14:creationId xmlns:p14="http://schemas.microsoft.com/office/powerpoint/2010/main" val="905839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Correcting Entries</a:t>
            </a:r>
            <a:endParaRPr lang="en-US" dirty="0"/>
          </a:p>
        </p:txBody>
      </p:sp>
      <p:sp>
        <p:nvSpPr>
          <p:cNvPr id="5" name="Content Placeholder 4"/>
          <p:cNvSpPr>
            <a:spLocks noGrp="1"/>
          </p:cNvSpPr>
          <p:nvPr>
            <p:ph idx="1"/>
          </p:nvPr>
        </p:nvSpPr>
        <p:spPr>
          <a:xfrm>
            <a:off x="152400" y="2209800"/>
            <a:ext cx="8534400" cy="3916363"/>
          </a:xfrm>
        </p:spPr>
        <p:txBody>
          <a:bodyPr numCol="2">
            <a:normAutofit fontScale="92500"/>
          </a:bodyPr>
          <a:lstStyle/>
          <a:p>
            <a:pPr marL="0" indent="0">
              <a:lnSpc>
                <a:spcPct val="120000"/>
              </a:lnSpc>
              <a:buNone/>
            </a:pPr>
            <a:r>
              <a:rPr lang="en-US" sz="3000" b="1" dirty="0" smtClean="0"/>
              <a:t>Transactions Impacted</a:t>
            </a:r>
            <a:r>
              <a:rPr lang="en-US" sz="3000" dirty="0" smtClean="0"/>
              <a:t>:</a:t>
            </a:r>
          </a:p>
          <a:p>
            <a:pPr lvl="1">
              <a:lnSpc>
                <a:spcPct val="120000"/>
              </a:lnSpc>
            </a:pPr>
            <a:r>
              <a:rPr lang="en-US" dirty="0" smtClean="0"/>
              <a:t>Expense Reports</a:t>
            </a:r>
          </a:p>
          <a:p>
            <a:pPr lvl="1">
              <a:lnSpc>
                <a:spcPct val="120000"/>
              </a:lnSpc>
            </a:pPr>
            <a:r>
              <a:rPr lang="en-US" dirty="0" smtClean="0"/>
              <a:t>Requisitions</a:t>
            </a:r>
          </a:p>
          <a:p>
            <a:pPr lvl="1">
              <a:lnSpc>
                <a:spcPct val="120000"/>
              </a:lnSpc>
            </a:pPr>
            <a:r>
              <a:rPr lang="en-US" dirty="0" smtClean="0"/>
              <a:t>Internal Payments</a:t>
            </a:r>
          </a:p>
          <a:p>
            <a:pPr lvl="1">
              <a:lnSpc>
                <a:spcPct val="120000"/>
              </a:lnSpc>
            </a:pPr>
            <a:r>
              <a:rPr lang="en-US" dirty="0" smtClean="0"/>
              <a:t>P-Card Transactions</a:t>
            </a:r>
            <a:endParaRPr lang="en-US" dirty="0"/>
          </a:p>
          <a:p>
            <a:pPr lvl="1">
              <a:lnSpc>
                <a:spcPct val="120000"/>
              </a:lnSpc>
            </a:pPr>
            <a:endParaRPr lang="en-US" dirty="0"/>
          </a:p>
          <a:p>
            <a:pPr marL="457200" lvl="1" indent="0">
              <a:lnSpc>
                <a:spcPct val="120000"/>
              </a:lnSpc>
              <a:buNone/>
            </a:pPr>
            <a:r>
              <a:rPr lang="en-US" dirty="0" smtClean="0"/>
              <a:t>*Transaction Numbers</a:t>
            </a:r>
            <a:endParaRPr lang="en-US" dirty="0"/>
          </a:p>
          <a:p>
            <a:pPr marL="457200" lvl="1" indent="0">
              <a:lnSpc>
                <a:spcPct val="120000"/>
              </a:lnSpc>
              <a:buNone/>
            </a:pPr>
            <a:r>
              <a:rPr lang="en-US" sz="3000" b="1" dirty="0" smtClean="0"/>
              <a:t>Transaction Updates</a:t>
            </a:r>
            <a:r>
              <a:rPr lang="en-US" sz="3000" dirty="0" smtClean="0"/>
              <a:t>:</a:t>
            </a:r>
          </a:p>
          <a:p>
            <a:pPr lvl="1">
              <a:lnSpc>
                <a:spcPct val="120000"/>
              </a:lnSpc>
            </a:pPr>
            <a:r>
              <a:rPr lang="en-US" dirty="0" smtClean="0"/>
              <a:t>Funding Source Values</a:t>
            </a:r>
          </a:p>
          <a:p>
            <a:pPr lvl="1">
              <a:lnSpc>
                <a:spcPct val="120000"/>
              </a:lnSpc>
            </a:pPr>
            <a:r>
              <a:rPr lang="en-US" dirty="0" smtClean="0"/>
              <a:t>Split Funding Source</a:t>
            </a:r>
          </a:p>
          <a:p>
            <a:pPr lvl="1">
              <a:lnSpc>
                <a:spcPct val="120000"/>
              </a:lnSpc>
            </a:pPr>
            <a:r>
              <a:rPr lang="en-US" dirty="0" smtClean="0"/>
              <a:t>Expenditure Item Date</a:t>
            </a:r>
          </a:p>
          <a:p>
            <a:pPr lvl="1">
              <a:lnSpc>
                <a:spcPct val="120000"/>
              </a:lnSpc>
            </a:pPr>
            <a:r>
              <a:rPr lang="en-US" dirty="0" smtClean="0"/>
              <a:t>Line Description</a:t>
            </a:r>
          </a:p>
        </p:txBody>
      </p:sp>
    </p:spTree>
    <p:extLst>
      <p:ext uri="{BB962C8B-B14F-4D97-AF65-F5344CB8AC3E}">
        <p14:creationId xmlns:p14="http://schemas.microsoft.com/office/powerpoint/2010/main" val="816051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Journal &amp; Payroll Corrections</a:t>
            </a:r>
            <a:endParaRPr lang="en-US" dirty="0"/>
          </a:p>
        </p:txBody>
      </p:sp>
      <p:sp>
        <p:nvSpPr>
          <p:cNvPr id="5" name="Content Placeholder 4"/>
          <p:cNvSpPr>
            <a:spLocks noGrp="1"/>
          </p:cNvSpPr>
          <p:nvPr>
            <p:ph idx="1"/>
          </p:nvPr>
        </p:nvSpPr>
        <p:spPr>
          <a:xfrm>
            <a:off x="152400" y="2209800"/>
            <a:ext cx="8534400" cy="3916363"/>
          </a:xfrm>
        </p:spPr>
        <p:txBody>
          <a:bodyPr numCol="2">
            <a:normAutofit fontScale="92500"/>
          </a:bodyPr>
          <a:lstStyle/>
          <a:p>
            <a:pPr marL="0" indent="0">
              <a:lnSpc>
                <a:spcPct val="120000"/>
              </a:lnSpc>
              <a:buNone/>
            </a:pPr>
            <a:r>
              <a:rPr lang="en-US" sz="3000" b="1" dirty="0" smtClean="0"/>
              <a:t>Transactions Impacted</a:t>
            </a:r>
            <a:r>
              <a:rPr lang="en-US" sz="3000" dirty="0" smtClean="0"/>
              <a:t>:</a:t>
            </a:r>
          </a:p>
          <a:p>
            <a:pPr lvl="1">
              <a:lnSpc>
                <a:spcPct val="120000"/>
              </a:lnSpc>
            </a:pPr>
            <a:r>
              <a:rPr lang="en-US" dirty="0" smtClean="0"/>
              <a:t>Internal Payments prior to July 1, 2018</a:t>
            </a:r>
          </a:p>
          <a:p>
            <a:pPr lvl="1">
              <a:lnSpc>
                <a:spcPct val="120000"/>
              </a:lnSpc>
            </a:pPr>
            <a:r>
              <a:rPr lang="en-US" dirty="0" smtClean="0"/>
              <a:t>P-Card Transactions prior to April 1, 2018</a:t>
            </a:r>
          </a:p>
          <a:p>
            <a:pPr lvl="1">
              <a:lnSpc>
                <a:spcPct val="120000"/>
              </a:lnSpc>
            </a:pPr>
            <a:r>
              <a:rPr lang="en-US" dirty="0" smtClean="0"/>
              <a:t>Payroll Transactions</a:t>
            </a:r>
          </a:p>
          <a:p>
            <a:pPr lvl="1">
              <a:lnSpc>
                <a:spcPct val="120000"/>
              </a:lnSpc>
            </a:pPr>
            <a:r>
              <a:rPr lang="en-US" dirty="0" smtClean="0"/>
              <a:t>Transfers/Reallocation</a:t>
            </a:r>
            <a:endParaRPr lang="en-US" dirty="0"/>
          </a:p>
          <a:p>
            <a:pPr marL="457200" lvl="1" indent="0">
              <a:lnSpc>
                <a:spcPct val="120000"/>
              </a:lnSpc>
              <a:buNone/>
            </a:pPr>
            <a:r>
              <a:rPr lang="en-US" sz="3000" b="1" dirty="0" smtClean="0"/>
              <a:t>Transaction Updates</a:t>
            </a:r>
            <a:r>
              <a:rPr lang="en-US" sz="3000" dirty="0" smtClean="0"/>
              <a:t>:</a:t>
            </a:r>
          </a:p>
          <a:p>
            <a:pPr lvl="1">
              <a:lnSpc>
                <a:spcPct val="120000"/>
              </a:lnSpc>
            </a:pPr>
            <a:r>
              <a:rPr lang="en-US" dirty="0" smtClean="0"/>
              <a:t>Funding Source Values</a:t>
            </a:r>
          </a:p>
          <a:p>
            <a:pPr lvl="1">
              <a:lnSpc>
                <a:spcPct val="120000"/>
              </a:lnSpc>
            </a:pPr>
            <a:r>
              <a:rPr lang="en-US" dirty="0" smtClean="0"/>
              <a:t>Split Funding Source</a:t>
            </a:r>
          </a:p>
          <a:p>
            <a:pPr lvl="1">
              <a:lnSpc>
                <a:spcPct val="120000"/>
              </a:lnSpc>
            </a:pPr>
            <a:r>
              <a:rPr lang="en-US" dirty="0" smtClean="0"/>
              <a:t>Expenditure Item Date</a:t>
            </a:r>
          </a:p>
        </p:txBody>
      </p:sp>
    </p:spTree>
    <p:extLst>
      <p:ext uri="{BB962C8B-B14F-4D97-AF65-F5344CB8AC3E}">
        <p14:creationId xmlns:p14="http://schemas.microsoft.com/office/powerpoint/2010/main" val="3484095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3"/>
              </a:rPr>
              <a:t>Which form should you complete?</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dirty="0" smtClean="0"/>
              <a:t>Campus Transaction Dashboard: Payables</a:t>
            </a:r>
          </a:p>
          <a:p>
            <a:pPr lvl="1"/>
            <a:r>
              <a:rPr lang="en-US" dirty="0" smtClean="0"/>
              <a:t>Always use Correcting Entry or Multiple Correcting Entry</a:t>
            </a:r>
          </a:p>
          <a:p>
            <a:endParaRPr lang="en-US" dirty="0" smtClean="0"/>
          </a:p>
          <a:p>
            <a:r>
              <a:rPr lang="en-US" dirty="0" smtClean="0"/>
              <a:t>Salary Ledger Report</a:t>
            </a:r>
          </a:p>
          <a:p>
            <a:pPr lvl="1"/>
            <a:r>
              <a:rPr lang="en-US" dirty="0" smtClean="0"/>
              <a:t>Always use Payroll Correction Request</a:t>
            </a:r>
          </a:p>
          <a:p>
            <a:endParaRPr lang="en-US" dirty="0" smtClean="0"/>
          </a:p>
          <a:p>
            <a:r>
              <a:rPr lang="en-US" dirty="0" smtClean="0"/>
              <a:t>Account Analysis Report</a:t>
            </a:r>
          </a:p>
          <a:p>
            <a:pPr lvl="1"/>
            <a:r>
              <a:rPr lang="en-US" dirty="0" smtClean="0"/>
              <a:t>Use the Transaction Number column to determine the appropriate form</a:t>
            </a:r>
          </a:p>
          <a:p>
            <a:endParaRPr lang="en-US" dirty="0"/>
          </a:p>
          <a:p>
            <a:r>
              <a:rPr lang="en-US" dirty="0" smtClean="0"/>
              <a:t>Transfer/Reallocation</a:t>
            </a:r>
          </a:p>
          <a:p>
            <a:pPr lvl="1"/>
            <a:r>
              <a:rPr lang="en-US" dirty="0" smtClean="0"/>
              <a:t>Always use the Journal Correction Request</a:t>
            </a:r>
            <a:endParaRPr lang="en-US" dirty="0"/>
          </a:p>
        </p:txBody>
      </p:sp>
    </p:spTree>
    <p:extLst>
      <p:ext uri="{BB962C8B-B14F-4D97-AF65-F5344CB8AC3E}">
        <p14:creationId xmlns:p14="http://schemas.microsoft.com/office/powerpoint/2010/main" val="4290402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06900"/>
            <a:ext cx="8381999" cy="1362075"/>
          </a:xfrm>
        </p:spPr>
        <p:txBody>
          <a:bodyPr>
            <a:normAutofit/>
          </a:bodyPr>
          <a:lstStyle/>
          <a:p>
            <a:pPr>
              <a:lnSpc>
                <a:spcPct val="150000"/>
              </a:lnSpc>
            </a:pPr>
            <a:r>
              <a:rPr lang="en-US" sz="3200" dirty="0"/>
              <a:t>Why are </a:t>
            </a:r>
            <a:r>
              <a:rPr lang="en-US" sz="3200" dirty="0" smtClean="0"/>
              <a:t>Corrections </a:t>
            </a:r>
            <a:r>
              <a:rPr lang="en-US" sz="3200" dirty="0"/>
              <a:t>requested?</a:t>
            </a:r>
          </a:p>
        </p:txBody>
      </p:sp>
    </p:spTree>
    <p:extLst>
      <p:ext uri="{BB962C8B-B14F-4D97-AF65-F5344CB8AC3E}">
        <p14:creationId xmlns:p14="http://schemas.microsoft.com/office/powerpoint/2010/main" val="1126303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was the process updated?</a:t>
            </a:r>
            <a:endParaRPr lang="en-US" dirty="0"/>
          </a:p>
        </p:txBody>
      </p:sp>
      <p:sp>
        <p:nvSpPr>
          <p:cNvPr id="5" name="Content Placeholder 4"/>
          <p:cNvSpPr>
            <a:spLocks noGrp="1"/>
          </p:cNvSpPr>
          <p:nvPr>
            <p:ph idx="1"/>
          </p:nvPr>
        </p:nvSpPr>
        <p:spPr>
          <a:xfrm>
            <a:off x="457200" y="1752600"/>
            <a:ext cx="8229600" cy="4373563"/>
          </a:xfrm>
        </p:spPr>
        <p:txBody>
          <a:bodyPr>
            <a:normAutofit fontScale="92500" lnSpcReduction="20000"/>
          </a:bodyPr>
          <a:lstStyle/>
          <a:p>
            <a:pPr fontAlgn="base"/>
            <a:r>
              <a:rPr lang="en-US" dirty="0"/>
              <a:t>Reduce manual intervention by leveraging system functionality</a:t>
            </a:r>
          </a:p>
          <a:p>
            <a:pPr fontAlgn="base"/>
            <a:endParaRPr lang="en-US" b="1" dirty="0"/>
          </a:p>
          <a:p>
            <a:pPr fontAlgn="base"/>
            <a:r>
              <a:rPr lang="en-US" dirty="0"/>
              <a:t>Improve reporting</a:t>
            </a:r>
          </a:p>
          <a:p>
            <a:pPr fontAlgn="base"/>
            <a:endParaRPr lang="en-US" b="1" dirty="0"/>
          </a:p>
          <a:p>
            <a:pPr fontAlgn="base"/>
            <a:r>
              <a:rPr lang="en-US" dirty="0"/>
              <a:t>Enable correction of transaction before posting to the general ledger</a:t>
            </a:r>
          </a:p>
          <a:p>
            <a:pPr fontAlgn="base"/>
            <a:endParaRPr lang="en-US" b="1" dirty="0"/>
          </a:p>
          <a:p>
            <a:pPr fontAlgn="base"/>
            <a:r>
              <a:rPr lang="en-US" dirty="0"/>
              <a:t>Tether correcting entries to the original </a:t>
            </a:r>
            <a:r>
              <a:rPr lang="en-US" dirty="0" smtClean="0"/>
              <a:t>transaction</a:t>
            </a:r>
            <a:endParaRPr lang="en-US" b="1" dirty="0"/>
          </a:p>
        </p:txBody>
      </p:sp>
    </p:spTree>
    <p:extLst>
      <p:ext uri="{BB962C8B-B14F-4D97-AF65-F5344CB8AC3E}">
        <p14:creationId xmlns:p14="http://schemas.microsoft.com/office/powerpoint/2010/main" val="178207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BoiseState_Presentation_Standard">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A67F7EB3-B12E-4EFB-B5BD-71C286836255}"/>
    </a:ext>
  </a:extLst>
</a:theme>
</file>

<file path=ppt/theme/theme2.xml><?xml version="1.0" encoding="utf-8"?>
<a:theme xmlns:a="http://schemas.openxmlformats.org/drawingml/2006/main" name="1_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4EF0FCDD-25EB-4093-B50D-713D10A174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BoiseState_Presentation_Standard.potx</Template>
  <TotalTime>5355</TotalTime>
  <Words>808</Words>
  <Application>Microsoft Office PowerPoint</Application>
  <PresentationFormat>On-screen Show (4:3)</PresentationFormat>
  <Paragraphs>125</Paragraphs>
  <Slides>25</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Gotham-Book</vt:lpstr>
      <vt:lpstr>Gotham-Medium</vt:lpstr>
      <vt:lpstr>BoiseState_Presentation_Standard</vt:lpstr>
      <vt:lpstr>1_blank</vt:lpstr>
      <vt:lpstr>Correcting Entries Training</vt:lpstr>
      <vt:lpstr>Purpose</vt:lpstr>
      <vt:lpstr>Agenda</vt:lpstr>
      <vt:lpstr>What are correcting entries, journal corrections, and payroll corrections?</vt:lpstr>
      <vt:lpstr>Correcting Entries</vt:lpstr>
      <vt:lpstr>Journal &amp; Payroll Corrections</vt:lpstr>
      <vt:lpstr>Which form should you complete?</vt:lpstr>
      <vt:lpstr>Why are Corrections requested?</vt:lpstr>
      <vt:lpstr>Why was the process updated?</vt:lpstr>
      <vt:lpstr>Why would I do a correction?</vt:lpstr>
      <vt:lpstr>Who is responsible for the process?</vt:lpstr>
      <vt:lpstr>Funding Source Person</vt:lpstr>
      <vt:lpstr>Central Administration</vt:lpstr>
      <vt:lpstr>What documentation is required?</vt:lpstr>
      <vt:lpstr>Multiple/Correcting Entries</vt:lpstr>
      <vt:lpstr>Journal Corrections</vt:lpstr>
      <vt:lpstr>Payroll Corrections</vt:lpstr>
      <vt:lpstr>Project-Related Funding Sources</vt:lpstr>
      <vt:lpstr>How will I receive and respond to notifications?</vt:lpstr>
      <vt:lpstr>Request Submitted or Completed</vt:lpstr>
      <vt:lpstr>Request Requires Additional Information</vt:lpstr>
      <vt:lpstr>How can I check the status of a request?</vt:lpstr>
      <vt:lpstr>UFS Request Tracker</vt:lpstr>
      <vt:lpstr>Resources</vt:lpstr>
      <vt:lpstr>Thank You!</vt:lpstr>
    </vt:vector>
  </TitlesOfParts>
  <Company>Boise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Boise State PowerPoint Template</dc:title>
  <dc:creator>Teri Williams</dc:creator>
  <cp:lastModifiedBy>karenmhansen</cp:lastModifiedBy>
  <cp:revision>129</cp:revision>
  <dcterms:created xsi:type="dcterms:W3CDTF">2015-02-18T20:10:19Z</dcterms:created>
  <dcterms:modified xsi:type="dcterms:W3CDTF">2018-10-31T17:12:15Z</dcterms:modified>
</cp:coreProperties>
</file>