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259" r:id="rId3"/>
    <p:sldId id="337" r:id="rId4"/>
    <p:sldId id="339" r:id="rId5"/>
    <p:sldId id="340" r:id="rId6"/>
    <p:sldId id="344" r:id="rId7"/>
    <p:sldId id="341" r:id="rId8"/>
    <p:sldId id="343" r:id="rId9"/>
    <p:sldId id="345" r:id="rId10"/>
    <p:sldId id="308"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Wampler" initials="BW"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3587"/>
    <a:srgbClr val="1F60A9"/>
    <a:srgbClr val="0B1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72" autoAdjust="0"/>
    <p:restoredTop sz="89458" autoAdjust="0"/>
  </p:normalViewPr>
  <p:slideViewPr>
    <p:cSldViewPr>
      <p:cViewPr varScale="1">
        <p:scale>
          <a:sx n="51" d="100"/>
          <a:sy n="51" d="100"/>
        </p:scale>
        <p:origin x="1680" y="5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154" cy="467363"/>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sz="quarter" idx="1"/>
          </p:nvPr>
        </p:nvSpPr>
        <p:spPr>
          <a:xfrm>
            <a:off x="3977327" y="0"/>
            <a:ext cx="3044153" cy="467363"/>
          </a:xfrm>
          <a:prstGeom prst="rect">
            <a:avLst/>
          </a:prstGeom>
        </p:spPr>
        <p:txBody>
          <a:bodyPr vert="horz" lIns="92309" tIns="46154" rIns="92309" bIns="46154" rtlCol="0"/>
          <a:lstStyle>
            <a:lvl1pPr algn="r">
              <a:defRPr sz="1200"/>
            </a:lvl1pPr>
          </a:lstStyle>
          <a:p>
            <a:fld id="{2F169FA6-EDC5-46A0-9590-31D94EF18FF2}" type="datetimeFigureOut">
              <a:rPr lang="en-US" smtClean="0"/>
              <a:t>4/25/2016</a:t>
            </a:fld>
            <a:endParaRPr lang="en-US" dirty="0"/>
          </a:p>
        </p:txBody>
      </p:sp>
      <p:sp>
        <p:nvSpPr>
          <p:cNvPr id="4" name="Footer Placeholder 3"/>
          <p:cNvSpPr>
            <a:spLocks noGrp="1"/>
          </p:cNvSpPr>
          <p:nvPr>
            <p:ph type="ftr" sz="quarter" idx="2"/>
          </p:nvPr>
        </p:nvSpPr>
        <p:spPr>
          <a:xfrm>
            <a:off x="0" y="8841738"/>
            <a:ext cx="3044154" cy="467363"/>
          </a:xfrm>
          <a:prstGeom prst="rect">
            <a:avLst/>
          </a:prstGeom>
        </p:spPr>
        <p:txBody>
          <a:bodyPr vert="horz" lIns="92309" tIns="46154" rIns="92309" bIns="4615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327" y="8841738"/>
            <a:ext cx="3044153" cy="467363"/>
          </a:xfrm>
          <a:prstGeom prst="rect">
            <a:avLst/>
          </a:prstGeom>
        </p:spPr>
        <p:txBody>
          <a:bodyPr vert="horz" lIns="92309" tIns="46154" rIns="92309" bIns="46154" rtlCol="0" anchor="b"/>
          <a:lstStyle>
            <a:lvl1pPr algn="r">
              <a:defRPr sz="1200"/>
            </a:lvl1pPr>
          </a:lstStyle>
          <a:p>
            <a:fld id="{A0152DDA-0CD2-4FA9-8283-7857D601005E}" type="slidenum">
              <a:rPr lang="en-US" smtClean="0"/>
              <a:t>‹#›</a:t>
            </a:fld>
            <a:endParaRPr lang="en-US" dirty="0"/>
          </a:p>
        </p:txBody>
      </p:sp>
    </p:spTree>
    <p:extLst>
      <p:ext uri="{BB962C8B-B14F-4D97-AF65-F5344CB8AC3E}">
        <p14:creationId xmlns:p14="http://schemas.microsoft.com/office/powerpoint/2010/main" val="1693504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6" tIns="46659" rIns="93316" bIns="46659"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3316" tIns="46659" rIns="93316" bIns="46659" rtlCol="0"/>
          <a:lstStyle>
            <a:lvl1pPr algn="r">
              <a:defRPr sz="1200"/>
            </a:lvl1pPr>
          </a:lstStyle>
          <a:p>
            <a:fld id="{9D886DC0-0A93-42D6-A675-017B8760B41B}" type="datetimeFigureOut">
              <a:rPr lang="en-US" smtClean="0"/>
              <a:pPr/>
              <a:t>4/25/2016</a:t>
            </a:fld>
            <a:endParaRPr lang="en-US" dirty="0"/>
          </a:p>
        </p:txBody>
      </p:sp>
      <p:sp>
        <p:nvSpPr>
          <p:cNvPr id="4" name="Slide Image Placeholder 3"/>
          <p:cNvSpPr>
            <a:spLocks noGrp="1" noRot="1" noChangeAspect="1"/>
          </p:cNvSpPr>
          <p:nvPr>
            <p:ph type="sldImg" idx="2"/>
          </p:nvPr>
        </p:nvSpPr>
        <p:spPr>
          <a:xfrm>
            <a:off x="1185863" y="700088"/>
            <a:ext cx="4651375" cy="3489325"/>
          </a:xfrm>
          <a:prstGeom prst="rect">
            <a:avLst/>
          </a:prstGeom>
          <a:noFill/>
          <a:ln w="12700">
            <a:solidFill>
              <a:prstClr val="black"/>
            </a:solidFill>
          </a:ln>
        </p:spPr>
        <p:txBody>
          <a:bodyPr vert="horz" lIns="93316" tIns="46659" rIns="93316" bIns="46659" rtlCol="0" anchor="ctr"/>
          <a:lstStyle/>
          <a:p>
            <a:endParaRPr lang="en-US" dirty="0"/>
          </a:p>
        </p:txBody>
      </p:sp>
      <p:sp>
        <p:nvSpPr>
          <p:cNvPr id="5" name="Notes Placeholder 4"/>
          <p:cNvSpPr>
            <a:spLocks noGrp="1"/>
          </p:cNvSpPr>
          <p:nvPr>
            <p:ph type="body" sz="quarter" idx="3"/>
          </p:nvPr>
        </p:nvSpPr>
        <p:spPr>
          <a:xfrm>
            <a:off x="702311" y="4421823"/>
            <a:ext cx="5618480" cy="4189095"/>
          </a:xfrm>
          <a:prstGeom prst="rect">
            <a:avLst/>
          </a:prstGeom>
        </p:spPr>
        <p:txBody>
          <a:bodyPr vert="horz" lIns="93316" tIns="46659" rIns="93316" bIns="4665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0"/>
            <a:ext cx="3043343" cy="465455"/>
          </a:xfrm>
          <a:prstGeom prst="rect">
            <a:avLst/>
          </a:prstGeom>
        </p:spPr>
        <p:txBody>
          <a:bodyPr vert="horz" lIns="93316" tIns="46659" rIns="93316"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0"/>
            <a:ext cx="3043343" cy="465455"/>
          </a:xfrm>
          <a:prstGeom prst="rect">
            <a:avLst/>
          </a:prstGeom>
        </p:spPr>
        <p:txBody>
          <a:bodyPr vert="horz" lIns="93316" tIns="46659" rIns="93316" bIns="46659" rtlCol="0" anchor="b"/>
          <a:lstStyle>
            <a:lvl1pPr algn="r">
              <a:defRPr sz="1200"/>
            </a:lvl1pPr>
          </a:lstStyle>
          <a:p>
            <a:fld id="{FA26487E-518C-43F7-A8EE-728BE395642E}" type="slidenum">
              <a:rPr lang="en-US" smtClean="0"/>
              <a:pPr/>
              <a:t>‹#›</a:t>
            </a:fld>
            <a:endParaRPr lang="en-US" dirty="0"/>
          </a:p>
        </p:txBody>
      </p:sp>
    </p:spTree>
    <p:extLst>
      <p:ext uri="{BB962C8B-B14F-4D97-AF65-F5344CB8AC3E}">
        <p14:creationId xmlns:p14="http://schemas.microsoft.com/office/powerpoint/2010/main" val="290266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5636660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76179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834694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6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0900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36946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972347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0836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78959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03814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62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199"/>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838200"/>
          </a:xfrm>
          <a:prstGeom prst="rect">
            <a:avLst/>
          </a:prstGeom>
        </p:spPr>
      </p:pic>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6286414"/>
            <a:ext cx="9144000" cy="582507"/>
          </a:xfrm>
          <a:prstGeom prst="rect">
            <a:avLst/>
          </a:prstGeom>
        </p:spPr>
      </p:pic>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smtClean="0">
                <a:solidFill>
                  <a:schemeClr val="bg1"/>
                </a:solidFill>
              </a:rPr>
              <a:t>© 2015 Boise State University</a:t>
            </a:r>
            <a:endParaRPr lang="en-US" sz="1000" baseline="0" dirty="0">
              <a:solidFill>
                <a:schemeClr val="bg1"/>
              </a:solidFill>
            </a:endParaRP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5" name="Picture 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640931" y="172164"/>
            <a:ext cx="1862138" cy="493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b="0" kern="1200" baseline="0">
          <a:solidFill>
            <a:srgbClr val="09347A"/>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90000"/>
              <a:lumOff val="1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cap="none" baseline="0">
          <a:solidFill>
            <a:schemeClr val="tx1">
              <a:lumMod val="90000"/>
              <a:lumOff val="1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90000"/>
              <a:lumOff val="1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90000"/>
              <a:lumOff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7159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Box 8"/>
          <p:cNvSpPr txBox="1"/>
          <p:nvPr/>
        </p:nvSpPr>
        <p:spPr>
          <a:xfrm>
            <a:off x="379541" y="6454556"/>
            <a:ext cx="1745991" cy="246221"/>
          </a:xfrm>
          <a:prstGeom prst="rect">
            <a:avLst/>
          </a:prstGeom>
          <a:noFill/>
        </p:spPr>
        <p:txBody>
          <a:bodyPr wrap="none" rtlCol="0">
            <a:spAutoFit/>
          </a:bodyPr>
          <a:lstStyle/>
          <a:p>
            <a:r>
              <a:rPr lang="en-US" sz="1000" baseline="0" dirty="0" smtClean="0">
                <a:solidFill>
                  <a:schemeClr val="bg1"/>
                </a:solidFill>
              </a:rPr>
              <a:t>© 2012 Boise State University</a:t>
            </a:r>
            <a:endParaRPr lang="en-US" sz="1000" baseline="0" dirty="0">
              <a:solidFill>
                <a:schemeClr val="bg1"/>
              </a:solidFill>
            </a:endParaRPr>
          </a:p>
        </p:txBody>
      </p:sp>
      <p:sp>
        <p:nvSpPr>
          <p:cNvPr id="11" name="TextBox 10"/>
          <p:cNvSpPr txBox="1"/>
          <p:nvPr/>
        </p:nvSpPr>
        <p:spPr>
          <a:xfrm>
            <a:off x="8305800" y="6454556"/>
            <a:ext cx="335348" cy="246221"/>
          </a:xfrm>
          <a:prstGeom prst="rect">
            <a:avLst/>
          </a:prstGeom>
          <a:noFill/>
        </p:spPr>
        <p:txBody>
          <a:bodyPr wrap="none" rtlCol="0">
            <a:spAutoFit/>
          </a:bodyPr>
          <a:lstStyle/>
          <a:p>
            <a:fld id="{4B85C46D-3ED5-4508-B9D1-FB41570D2BFF}" type="slidenum">
              <a:rPr lang="en-US" sz="1000" baseline="0" smtClean="0">
                <a:solidFill>
                  <a:schemeClr val="bg1"/>
                </a:solidFill>
              </a:rPr>
              <a:t>‹#›</a:t>
            </a:fld>
            <a:endParaRPr lang="en-US" sz="1000" baseline="0" dirty="0">
              <a:solidFill>
                <a:schemeClr val="bg1"/>
              </a:solidFill>
            </a:endParaRPr>
          </a:p>
        </p:txBody>
      </p:sp>
      <p:pic>
        <p:nvPicPr>
          <p:cNvPr id="1026" name="Picture 2" descr="C:\Users\teriwilliams\Desktop\logo_b.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40931" y="183616"/>
            <a:ext cx="1862138" cy="493871"/>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5638800"/>
            <a:ext cx="9144000" cy="1219200"/>
          </a:xfrm>
          <a:prstGeom prst="rect">
            <a:avLst/>
          </a:prstGeom>
        </p:spPr>
      </p:pic>
    </p:spTree>
    <p:extLst>
      <p:ext uri="{BB962C8B-B14F-4D97-AF65-F5344CB8AC3E}">
        <p14:creationId xmlns:p14="http://schemas.microsoft.com/office/powerpoint/2010/main" val="733804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cap="none" baseline="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a/boisestate.edu/viewer?a=v&amp;pid=sites&amp;srcid=Ym9pc2VzdGF0ZS5lZHV8YnJvbmNvLWJ1ZGdldC0yLTB8Z3g6ZjNlOGI1NTIxMzU1Y2Q4" TargetMode="External"/><Relationship Id="rId2" Type="http://schemas.openxmlformats.org/officeDocument/2006/relationships/hyperlink" Target="https://www.eab.com/research-and-insights/academic-affairs-forum/custom/2008/04/optimizing-the-distribution-of-f-and-a-recovery-fund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Boise State University</a:t>
            </a:r>
            <a:br>
              <a:rPr lang="en-US" dirty="0" smtClean="0"/>
            </a:br>
            <a:r>
              <a:rPr lang="en-US" dirty="0" smtClean="0"/>
              <a:t/>
            </a:r>
            <a:br>
              <a:rPr lang="en-US" dirty="0" smtClean="0"/>
            </a:br>
            <a:r>
              <a:rPr lang="en-US" dirty="0" smtClean="0"/>
              <a:t>Bronco </a:t>
            </a:r>
            <a:r>
              <a:rPr lang="en-US" dirty="0"/>
              <a:t>Budget </a:t>
            </a:r>
            <a:r>
              <a:rPr lang="en-US" dirty="0" smtClean="0"/>
              <a:t>2.0 Committee</a:t>
            </a:r>
            <a:r>
              <a:rPr lang="en-US" dirty="0"/>
              <a:t/>
            </a:r>
            <a:br>
              <a:rPr lang="en-US" dirty="0"/>
            </a:br>
            <a:r>
              <a:rPr lang="en-US" sz="2700" dirty="0" smtClean="0"/>
              <a:t>4.26.16</a:t>
            </a:r>
            <a:endParaRPr lang="en-US" sz="2700" dirty="0"/>
          </a:p>
        </p:txBody>
      </p:sp>
      <p:sp>
        <p:nvSpPr>
          <p:cNvPr id="5" name="Subtitle 4"/>
          <p:cNvSpPr>
            <a:spLocks noGrp="1"/>
          </p:cNvSpPr>
          <p:nvPr>
            <p:ph type="subTitle" idx="1"/>
          </p:nvPr>
        </p:nvSpPr>
        <p:spPr>
          <a:xfrm>
            <a:off x="1866900" y="4343400"/>
            <a:ext cx="5410200" cy="1066800"/>
          </a:xfrm>
        </p:spPr>
        <p:txBody>
          <a:bodyPr>
            <a:normAutofit fontScale="70000" lnSpcReduction="20000"/>
          </a:bodyPr>
          <a:lstStyle/>
          <a:p>
            <a:endParaRPr lang="en-US" dirty="0" smtClean="0"/>
          </a:p>
          <a:p>
            <a:r>
              <a:rPr lang="en-US" dirty="0" smtClean="0"/>
              <a:t>Ken Kline</a:t>
            </a:r>
          </a:p>
          <a:p>
            <a:r>
              <a:rPr lang="en-US" dirty="0" smtClean="0"/>
              <a:t>AVP, Budget and Planning</a:t>
            </a:r>
            <a:endParaRPr lang="en-US" dirty="0"/>
          </a:p>
        </p:txBody>
      </p:sp>
    </p:spTree>
    <p:extLst>
      <p:ext uri="{BB962C8B-B14F-4D97-AF65-F5344CB8AC3E}">
        <p14:creationId xmlns:p14="http://schemas.microsoft.com/office/powerpoint/2010/main" val="1724132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Finalize revenue discussion</a:t>
            </a:r>
          </a:p>
          <a:p>
            <a:r>
              <a:rPr lang="en-US" dirty="0" smtClean="0"/>
              <a:t>Review overall budget model</a:t>
            </a:r>
            <a:endParaRPr lang="en-US" dirty="0" smtClean="0"/>
          </a:p>
        </p:txBody>
      </p:sp>
    </p:spTree>
    <p:extLst>
      <p:ext uri="{BB962C8B-B14F-4D97-AF65-F5344CB8AC3E}">
        <p14:creationId xmlns:p14="http://schemas.microsoft.com/office/powerpoint/2010/main" val="254177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Indirect Cost Recovery (F&amp;A)</a:t>
            </a:r>
            <a:endParaRPr lang="en-US" dirty="0"/>
          </a:p>
        </p:txBody>
      </p:sp>
      <p:sp>
        <p:nvSpPr>
          <p:cNvPr id="3" name="Content Placeholder 2"/>
          <p:cNvSpPr>
            <a:spLocks noGrp="1"/>
          </p:cNvSpPr>
          <p:nvPr>
            <p:ph idx="1"/>
          </p:nvPr>
        </p:nvSpPr>
        <p:spPr/>
        <p:txBody>
          <a:bodyPr>
            <a:normAutofit/>
          </a:bodyPr>
          <a:lstStyle/>
          <a:p>
            <a:pPr fontAlgn="base"/>
            <a:r>
              <a:rPr lang="en-US" sz="1600" dirty="0"/>
              <a:t>Costs the university incurs to support externally-funded projects, programs, or activities. Unlike direct costs, these cannot be easily identified with and charged directly to a project, program, or activity with any reasonable degree of accuracy or without an inordinate amount of accounting. Examples include operation and maintenance of buildings and grounds, utilization of equipment and libraries, and administration of projects or programs at the institutional, college and department levels.</a:t>
            </a:r>
          </a:p>
          <a:p>
            <a:r>
              <a:rPr lang="en-US" sz="1600" dirty="0" smtClean="0"/>
              <a:t>Many institutions utilize all or a portion of F&amp;A to provide a research incentive and fund these costs through other sources (e.g. central funds)</a:t>
            </a:r>
          </a:p>
          <a:p>
            <a:r>
              <a:rPr lang="en-US" sz="1600" dirty="0" smtClean="0"/>
              <a:t>EAB: “While universities have different policies governing how indirect cost recovery funds are distributed, no single policy appears to </a:t>
            </a:r>
            <a:r>
              <a:rPr lang="en-US" sz="1600" b="1" dirty="0" smtClean="0"/>
              <a:t>correlate</a:t>
            </a:r>
            <a:r>
              <a:rPr lang="en-US" sz="1600" dirty="0" smtClean="0"/>
              <a:t> with higher research productivity.”</a:t>
            </a:r>
          </a:p>
          <a:p>
            <a:r>
              <a:rPr lang="en-US" sz="1600" dirty="0" smtClean="0"/>
              <a:t>Read Optimizing the Distribution of F&amp;A Recovery Funds available from one of the following two links:</a:t>
            </a:r>
            <a:endParaRPr lang="en-US" sz="1600" dirty="0" smtClean="0">
              <a:hlinkClick r:id="rId2"/>
            </a:endParaRPr>
          </a:p>
          <a:p>
            <a:pPr lvl="1">
              <a:buFont typeface="Arial" panose="020B0604020202020204" pitchFamily="34" charset="0"/>
              <a:buChar char="•"/>
            </a:pPr>
            <a:r>
              <a:rPr lang="en-US" sz="1600" dirty="0" smtClean="0">
                <a:hlinkClick r:id="rId3"/>
              </a:rPr>
              <a:t>https</a:t>
            </a:r>
            <a:r>
              <a:rPr lang="en-US" sz="1600" dirty="0">
                <a:hlinkClick r:id="rId3"/>
              </a:rPr>
              <a:t>://</a:t>
            </a:r>
            <a:r>
              <a:rPr lang="en-US" sz="1600" dirty="0" smtClean="0">
                <a:hlinkClick r:id="rId3"/>
              </a:rPr>
              <a:t>docs.google.com/a/boisestate.edu/viewer?a=v&amp;pid=sites&amp;srcid=Ym9pc2VzdGF0ZS5lZHV8YnJvbmNvLWJ1ZGdldC0yLTB8Z3g6ZjNlOGI1NTIxMzU1Y2Q4</a:t>
            </a:r>
            <a:endParaRPr lang="en-US" sz="1600" dirty="0"/>
          </a:p>
          <a:p>
            <a:pPr lvl="1">
              <a:buFont typeface="Arial" panose="020B0604020202020204" pitchFamily="34" charset="0"/>
              <a:buChar char="•"/>
            </a:pPr>
            <a:r>
              <a:rPr lang="en-US" sz="1600" dirty="0" smtClean="0">
                <a:hlinkClick r:id="rId2"/>
              </a:rPr>
              <a:t>https</a:t>
            </a:r>
            <a:r>
              <a:rPr lang="en-US" sz="1600" dirty="0">
                <a:hlinkClick r:id="rId2"/>
              </a:rPr>
              <a:t>://</a:t>
            </a:r>
            <a:r>
              <a:rPr lang="en-US" sz="1600" dirty="0" smtClean="0">
                <a:hlinkClick r:id="rId2"/>
              </a:rPr>
              <a:t>www.eab.com/research-and-insights/academic-affairs-forum/custom/2008/04/optimizing-the-distribution-of-f-and-a-recovery-funds</a:t>
            </a:r>
            <a:endParaRPr lang="en-US" sz="1600" dirty="0"/>
          </a:p>
        </p:txBody>
      </p:sp>
    </p:spTree>
    <p:extLst>
      <p:ext uri="{BB962C8B-B14F-4D97-AF65-F5344CB8AC3E}">
        <p14:creationId xmlns:p14="http://schemas.microsoft.com/office/powerpoint/2010/main" val="28560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585200" cy="715962"/>
          </a:xfrm>
        </p:spPr>
        <p:txBody>
          <a:bodyPr>
            <a:normAutofit/>
          </a:bodyPr>
          <a:lstStyle/>
          <a:p>
            <a:r>
              <a:rPr lang="en-US" sz="4000" dirty="0" smtClean="0"/>
              <a:t>College/School Central Allocations</a:t>
            </a:r>
            <a:endParaRPr lang="en-US" sz="4000" dirty="0"/>
          </a:p>
        </p:txBody>
      </p:sp>
      <p:sp>
        <p:nvSpPr>
          <p:cNvPr id="3" name="Content Placeholder 2"/>
          <p:cNvSpPr>
            <a:spLocks noGrp="1"/>
          </p:cNvSpPr>
          <p:nvPr>
            <p:ph idx="1"/>
          </p:nvPr>
        </p:nvSpPr>
        <p:spPr>
          <a:xfrm>
            <a:off x="547666" y="2057400"/>
            <a:ext cx="8229600" cy="3200400"/>
          </a:xfrm>
        </p:spPr>
        <p:txBody>
          <a:bodyPr>
            <a:normAutofit lnSpcReduction="10000"/>
          </a:bodyPr>
          <a:lstStyle/>
          <a:p>
            <a:pPr marL="514350" indent="-514350">
              <a:buFont typeface="+mj-lt"/>
              <a:buAutoNum type="arabicPeriod"/>
            </a:pPr>
            <a:r>
              <a:rPr lang="en-US" sz="2600" dirty="0" smtClean="0"/>
              <a:t>Funding for differences in cost of instruction</a:t>
            </a:r>
          </a:p>
          <a:p>
            <a:pPr marL="514350" indent="-514350">
              <a:buFont typeface="+mj-lt"/>
              <a:buAutoNum type="arabicPeriod"/>
            </a:pPr>
            <a:r>
              <a:rPr lang="en-US" sz="2600" dirty="0" smtClean="0"/>
              <a:t>Strategic investments</a:t>
            </a:r>
          </a:p>
          <a:p>
            <a:pPr marL="914400" lvl="1" indent="-514350"/>
            <a:r>
              <a:rPr lang="en-US" sz="2600" dirty="0" smtClean="0"/>
              <a:t>State line items</a:t>
            </a:r>
          </a:p>
          <a:p>
            <a:pPr marL="914400" lvl="1" indent="-514350"/>
            <a:r>
              <a:rPr lang="en-US" sz="2600" dirty="0" smtClean="0"/>
              <a:t>University priorities</a:t>
            </a:r>
          </a:p>
          <a:p>
            <a:pPr marL="914400" lvl="1" indent="-514350"/>
            <a:r>
              <a:rPr lang="en-US" sz="2600" dirty="0" smtClean="0"/>
              <a:t>Initiative start-up funds</a:t>
            </a:r>
          </a:p>
          <a:p>
            <a:pPr marL="514350" indent="-514350">
              <a:buFont typeface="+mj-lt"/>
              <a:buAutoNum type="arabicPeriod"/>
            </a:pPr>
            <a:r>
              <a:rPr lang="en-US" sz="2600" dirty="0" smtClean="0"/>
              <a:t>Recommend central allocations from the appropriated budget only</a:t>
            </a:r>
          </a:p>
          <a:p>
            <a:pPr marL="514350" indent="-514350">
              <a:buFont typeface="+mj-lt"/>
              <a:buAutoNum type="arabicPeriod"/>
            </a:pPr>
            <a:endParaRPr lang="en-US" dirty="0"/>
          </a:p>
        </p:txBody>
      </p:sp>
    </p:spTree>
    <p:extLst>
      <p:ext uri="{BB962C8B-B14F-4D97-AF65-F5344CB8AC3E}">
        <p14:creationId xmlns:p14="http://schemas.microsoft.com/office/powerpoint/2010/main" val="1850991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8839200" cy="715962"/>
          </a:xfrm>
        </p:spPr>
        <p:txBody>
          <a:bodyPr>
            <a:noAutofit/>
          </a:bodyPr>
          <a:lstStyle/>
          <a:p>
            <a:r>
              <a:rPr lang="en-US" sz="4000" dirty="0" smtClean="0"/>
              <a:t>College / School Revenue Sources</a:t>
            </a:r>
            <a:endParaRPr lang="en-US" sz="4000" dirty="0"/>
          </a:p>
        </p:txBody>
      </p:sp>
      <p:sp>
        <p:nvSpPr>
          <p:cNvPr id="3" name="Content Placeholder 2"/>
          <p:cNvSpPr>
            <a:spLocks noGrp="1"/>
          </p:cNvSpPr>
          <p:nvPr>
            <p:ph idx="1"/>
          </p:nvPr>
        </p:nvSpPr>
        <p:spPr/>
        <p:txBody>
          <a:bodyPr/>
          <a:lstStyle/>
          <a:p>
            <a:pPr marL="0" indent="0">
              <a:buNone/>
            </a:pPr>
            <a:r>
              <a:rPr lang="en-US" sz="2000" u="sng" dirty="0" smtClean="0"/>
              <a:t>Part of Budget Model:</a:t>
            </a:r>
          </a:p>
          <a:p>
            <a:pPr marL="514350" indent="-514350">
              <a:buFont typeface="+mj-lt"/>
              <a:buAutoNum type="arabicPeriod"/>
            </a:pPr>
            <a:r>
              <a:rPr lang="en-US" sz="2000" dirty="0" smtClean="0"/>
              <a:t>Tuition and Fee Allocation</a:t>
            </a:r>
          </a:p>
          <a:p>
            <a:pPr marL="514350" indent="-514350">
              <a:buFont typeface="+mj-lt"/>
              <a:buAutoNum type="arabicPeriod"/>
            </a:pPr>
            <a:r>
              <a:rPr lang="en-US" sz="2000" dirty="0" smtClean="0"/>
              <a:t>Other Instructional Fees (e.g. course fees, professional fees)</a:t>
            </a:r>
          </a:p>
          <a:p>
            <a:pPr marL="514350" indent="-514350">
              <a:buFont typeface="+mj-lt"/>
              <a:buAutoNum type="arabicPeriod"/>
            </a:pPr>
            <a:r>
              <a:rPr lang="en-US" sz="2000" dirty="0" smtClean="0"/>
              <a:t>Indirect Cost Recovery (F&amp;A)</a:t>
            </a:r>
          </a:p>
          <a:p>
            <a:pPr marL="514350" indent="-514350">
              <a:buFont typeface="+mj-lt"/>
              <a:buAutoNum type="arabicPeriod"/>
            </a:pPr>
            <a:r>
              <a:rPr lang="en-US" sz="2000" dirty="0" smtClean="0"/>
              <a:t>Sales and Service (e.g. conferences, misc.)</a:t>
            </a:r>
          </a:p>
          <a:p>
            <a:pPr marL="514350" indent="-514350">
              <a:buFont typeface="+mj-lt"/>
              <a:buAutoNum type="arabicPeriod"/>
            </a:pPr>
            <a:r>
              <a:rPr lang="en-US" sz="2000" dirty="0" smtClean="0"/>
              <a:t>Central Allocation</a:t>
            </a:r>
          </a:p>
          <a:p>
            <a:pPr marL="514350" indent="-514350">
              <a:buFont typeface="+mj-lt"/>
              <a:buAutoNum type="arabicPeriod"/>
            </a:pPr>
            <a:r>
              <a:rPr lang="en-US" sz="2000" dirty="0" smtClean="0"/>
              <a:t>“Chargebacks”</a:t>
            </a:r>
          </a:p>
          <a:p>
            <a:pPr marL="0" indent="0">
              <a:buNone/>
            </a:pPr>
            <a:r>
              <a:rPr lang="en-US" sz="2000" u="sng" dirty="0" smtClean="0"/>
              <a:t>Not Part of Budget Model:</a:t>
            </a:r>
          </a:p>
          <a:p>
            <a:pPr marL="457200" indent="-457200">
              <a:buFont typeface="+mj-lt"/>
              <a:buAutoNum type="arabicPeriod"/>
            </a:pPr>
            <a:r>
              <a:rPr lang="en-US" sz="2000" dirty="0" smtClean="0"/>
              <a:t>Grants and Contracts</a:t>
            </a:r>
          </a:p>
          <a:p>
            <a:pPr marL="457200" indent="-457200">
              <a:buFont typeface="+mj-lt"/>
              <a:buAutoNum type="arabicPeriod"/>
            </a:pPr>
            <a:r>
              <a:rPr lang="en-US" sz="2000" dirty="0" smtClean="0"/>
              <a:t>Expenses Reimbursed from Foundation Gifts</a:t>
            </a:r>
          </a:p>
          <a:p>
            <a:pPr marL="0" indent="0">
              <a:buNone/>
            </a:pPr>
            <a:endParaRPr lang="en-US" sz="2000" u="sng"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66174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050" y="990600"/>
            <a:ext cx="8492299" cy="715962"/>
          </a:xfrm>
        </p:spPr>
        <p:txBody>
          <a:bodyPr>
            <a:normAutofit fontScale="90000"/>
          </a:bodyPr>
          <a:lstStyle/>
          <a:p>
            <a:r>
              <a:rPr lang="en-US" dirty="0" smtClean="0"/>
              <a:t>Primary Central Sources of Funds</a:t>
            </a:r>
            <a:endParaRPr lang="en-US" dirty="0"/>
          </a:p>
        </p:txBody>
      </p:sp>
      <p:sp>
        <p:nvSpPr>
          <p:cNvPr id="3" name="Content Placeholder 2"/>
          <p:cNvSpPr>
            <a:spLocks noGrp="1"/>
          </p:cNvSpPr>
          <p:nvPr>
            <p:ph idx="1"/>
          </p:nvPr>
        </p:nvSpPr>
        <p:spPr>
          <a:xfrm>
            <a:off x="406400" y="1981200"/>
            <a:ext cx="8229600" cy="3200400"/>
          </a:xfrm>
        </p:spPr>
        <p:txBody>
          <a:bodyPr>
            <a:normAutofit/>
          </a:bodyPr>
          <a:lstStyle/>
          <a:p>
            <a:pPr marL="514350" indent="-514350">
              <a:buFont typeface="+mj-lt"/>
              <a:buAutoNum type="arabicPeriod"/>
            </a:pPr>
            <a:r>
              <a:rPr lang="en-US" sz="2000" dirty="0" smtClean="0"/>
              <a:t>General State Appropriation</a:t>
            </a:r>
          </a:p>
          <a:p>
            <a:pPr marL="514350" indent="-514350">
              <a:buFont typeface="+mj-lt"/>
              <a:buAutoNum type="arabicPeriod"/>
            </a:pPr>
            <a:r>
              <a:rPr lang="en-US" sz="2000" dirty="0" smtClean="0"/>
              <a:t>College / School Contribution</a:t>
            </a:r>
          </a:p>
          <a:p>
            <a:pPr marL="914400" lvl="1" indent="-514350"/>
            <a:r>
              <a:rPr lang="en-US" sz="2000" dirty="0" smtClean="0"/>
              <a:t>Typically a % of revenues</a:t>
            </a:r>
          </a:p>
          <a:p>
            <a:pPr marL="514350" indent="-514350">
              <a:buFont typeface="+mj-lt"/>
              <a:buAutoNum type="arabicPeriod"/>
            </a:pPr>
            <a:r>
              <a:rPr lang="en-US" sz="2000" dirty="0" smtClean="0"/>
              <a:t>Indirect Cost Recovery (F&amp;A)</a:t>
            </a:r>
          </a:p>
          <a:p>
            <a:pPr marL="514350" indent="-514350">
              <a:buFont typeface="+mj-lt"/>
              <a:buAutoNum type="arabicPeriod"/>
            </a:pPr>
            <a:r>
              <a:rPr lang="en-US" sz="2000" i="1" dirty="0" smtClean="0"/>
              <a:t>Self-support Overhead Assessment</a:t>
            </a:r>
          </a:p>
          <a:p>
            <a:pPr marL="514350" indent="-514350">
              <a:buFont typeface="+mj-lt"/>
              <a:buAutoNum type="arabicPeriod"/>
            </a:pPr>
            <a:r>
              <a:rPr lang="en-US" sz="2000" i="1" dirty="0" smtClean="0"/>
              <a:t>Future: Administrative Service Charge?</a:t>
            </a:r>
          </a:p>
          <a:p>
            <a:pPr marL="514350" indent="-514350">
              <a:buFont typeface="+mj-lt"/>
              <a:buAutoNum type="arabicPeriod"/>
            </a:pPr>
            <a:endParaRPr lang="en-US" sz="2000" dirty="0" smtClean="0"/>
          </a:p>
          <a:p>
            <a:pPr marL="514350" indent="-514350">
              <a:buFont typeface="+mj-lt"/>
              <a:buAutoNum type="arabicPeriod"/>
            </a:pPr>
            <a:endParaRPr lang="en-US" sz="2000" dirty="0" smtClean="0"/>
          </a:p>
          <a:p>
            <a:pPr marL="514350" indent="-514350">
              <a:buFont typeface="+mj-lt"/>
              <a:buAutoNum type="arabicPeriod"/>
            </a:pPr>
            <a:endParaRPr lang="en-US" sz="2000" dirty="0" smtClean="0"/>
          </a:p>
          <a:p>
            <a:pPr marL="514350" indent="-514350">
              <a:buFont typeface="+mj-lt"/>
              <a:buAutoNum type="arabicPeriod"/>
            </a:pPr>
            <a:endParaRPr lang="en-US" sz="2000" dirty="0"/>
          </a:p>
        </p:txBody>
      </p:sp>
    </p:spTree>
    <p:extLst>
      <p:ext uri="{BB962C8B-B14F-4D97-AF65-F5344CB8AC3E}">
        <p14:creationId xmlns:p14="http://schemas.microsoft.com/office/powerpoint/2010/main" val="224932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College / School Contribution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41149283"/>
              </p:ext>
            </p:extLst>
          </p:nvPr>
        </p:nvGraphicFramePr>
        <p:xfrm>
          <a:off x="609600" y="1752600"/>
          <a:ext cx="7924800" cy="2225040"/>
        </p:xfrm>
        <a:graphic>
          <a:graphicData uri="http://schemas.openxmlformats.org/drawingml/2006/table">
            <a:tbl>
              <a:tblPr firstRow="1" bandRow="1">
                <a:tableStyleId>{5C22544A-7EE6-4342-B048-85BDC9FD1C3A}</a:tableStyleId>
              </a:tblPr>
              <a:tblGrid>
                <a:gridCol w="5715000"/>
                <a:gridCol w="2209800"/>
              </a:tblGrid>
              <a:tr h="370840">
                <a:tc>
                  <a:txBody>
                    <a:bodyPr/>
                    <a:lstStyle/>
                    <a:p>
                      <a:r>
                        <a:rPr lang="en-US" sz="1600" dirty="0" smtClean="0"/>
                        <a:t>% of Revenue</a:t>
                      </a:r>
                      <a:endParaRPr lang="en-US" sz="1600" dirty="0"/>
                    </a:p>
                  </a:txBody>
                  <a:tcPr/>
                </a:tc>
                <a:tc>
                  <a:txBody>
                    <a:bodyPr/>
                    <a:lstStyle/>
                    <a:p>
                      <a:pPr algn="ctr"/>
                      <a:r>
                        <a:rPr lang="en-US" sz="1600" dirty="0" smtClean="0"/>
                        <a:t>Include / Exclude</a:t>
                      </a:r>
                      <a:endParaRPr lang="en-US" sz="1600" dirty="0"/>
                    </a:p>
                  </a:txBody>
                  <a:tcPr/>
                </a:tc>
              </a:tr>
              <a:tr h="370840">
                <a:tc>
                  <a:txBody>
                    <a:bodyPr/>
                    <a:lstStyle/>
                    <a:p>
                      <a:r>
                        <a:rPr lang="en-US" sz="1600" dirty="0" smtClean="0"/>
                        <a:t>Undergraduate</a:t>
                      </a:r>
                      <a:r>
                        <a:rPr lang="en-US" sz="1600" baseline="0" dirty="0" smtClean="0"/>
                        <a:t> Resident / Non-Resident Tuition</a:t>
                      </a:r>
                      <a:endParaRPr lang="en-US" sz="1600" dirty="0"/>
                    </a:p>
                  </a:txBody>
                  <a:tcPr/>
                </a:tc>
                <a:tc>
                  <a:txBody>
                    <a:bodyPr/>
                    <a:lstStyle/>
                    <a:p>
                      <a:pPr algn="ctr"/>
                      <a:r>
                        <a:rPr lang="en-US" sz="1600" dirty="0" smtClean="0"/>
                        <a:t>Include</a:t>
                      </a:r>
                      <a:endParaRPr lang="en-US" sz="1600" dirty="0"/>
                    </a:p>
                  </a:txBody>
                  <a:tcPr/>
                </a:tc>
              </a:tr>
              <a:tr h="370840">
                <a:tc>
                  <a:txBody>
                    <a:bodyPr/>
                    <a:lstStyle/>
                    <a:p>
                      <a:r>
                        <a:rPr lang="en-US" sz="1600" dirty="0" smtClean="0"/>
                        <a:t>International</a:t>
                      </a:r>
                      <a:r>
                        <a:rPr lang="en-US" sz="1600" baseline="0" dirty="0" smtClean="0"/>
                        <a:t> Student Tuition</a:t>
                      </a:r>
                      <a:endParaRPr lang="en-US" sz="1600" dirty="0"/>
                    </a:p>
                  </a:txBody>
                  <a:tcPr/>
                </a:tc>
                <a:tc>
                  <a:txBody>
                    <a:bodyPr/>
                    <a:lstStyle/>
                    <a:p>
                      <a:pPr algn="ctr"/>
                      <a:r>
                        <a:rPr lang="en-US" sz="1600" dirty="0" smtClean="0"/>
                        <a:t>Include</a:t>
                      </a:r>
                      <a:endParaRPr lang="en-US" sz="1600" dirty="0"/>
                    </a:p>
                  </a:txBody>
                  <a:tcPr/>
                </a:tc>
              </a:tr>
              <a:tr h="370840">
                <a:tc>
                  <a:txBody>
                    <a:bodyPr/>
                    <a:lstStyle/>
                    <a:p>
                      <a:r>
                        <a:rPr lang="en-US" sz="1600" dirty="0" smtClean="0"/>
                        <a:t>Graduate</a:t>
                      </a:r>
                      <a:r>
                        <a:rPr lang="en-US" sz="1600" baseline="0" dirty="0" smtClean="0"/>
                        <a:t> Tuition</a:t>
                      </a:r>
                      <a:endParaRPr lang="en-US" sz="1600" dirty="0"/>
                    </a:p>
                  </a:txBody>
                  <a:tcPr/>
                </a:tc>
                <a:tc>
                  <a:txBody>
                    <a:bodyPr/>
                    <a:lstStyle/>
                    <a:p>
                      <a:pPr algn="ctr"/>
                      <a:r>
                        <a:rPr lang="en-US" sz="1600" dirty="0" smtClean="0"/>
                        <a:t>Include</a:t>
                      </a:r>
                      <a:endParaRPr lang="en-US" sz="1600" dirty="0"/>
                    </a:p>
                  </a:txBody>
                  <a:tcPr/>
                </a:tc>
              </a:tr>
              <a:tr h="370840">
                <a:tc>
                  <a:txBody>
                    <a:bodyPr/>
                    <a:lstStyle/>
                    <a:p>
                      <a:r>
                        <a:rPr lang="en-US" sz="1600" dirty="0" smtClean="0"/>
                        <a:t>Online Program Fee</a:t>
                      </a:r>
                      <a:endParaRPr lang="en-US" sz="1600" dirty="0"/>
                    </a:p>
                  </a:txBody>
                  <a:tcPr/>
                </a:tc>
                <a:tc>
                  <a:txBody>
                    <a:bodyPr/>
                    <a:lstStyle/>
                    <a:p>
                      <a:pPr algn="ctr"/>
                      <a:r>
                        <a:rPr lang="en-US" sz="1600" dirty="0" smtClean="0"/>
                        <a:t>Include</a:t>
                      </a:r>
                      <a:endParaRPr lang="en-US" sz="1600" dirty="0"/>
                    </a:p>
                  </a:txBody>
                  <a:tcPr/>
                </a:tc>
              </a:tr>
              <a:tr h="370840">
                <a:tc>
                  <a:txBody>
                    <a:bodyPr/>
                    <a:lstStyle/>
                    <a:p>
                      <a:r>
                        <a:rPr lang="en-US" sz="1600" dirty="0" smtClean="0"/>
                        <a:t>Summer</a:t>
                      </a:r>
                      <a:r>
                        <a:rPr lang="en-US" sz="1600" baseline="0" dirty="0" smtClean="0"/>
                        <a:t> Fee</a:t>
                      </a:r>
                      <a:endParaRPr lang="en-US" sz="1600" dirty="0"/>
                    </a:p>
                  </a:txBody>
                  <a:tcPr/>
                </a:tc>
                <a:tc>
                  <a:txBody>
                    <a:bodyPr/>
                    <a:lstStyle/>
                    <a:p>
                      <a:pPr algn="ctr"/>
                      <a:r>
                        <a:rPr lang="en-US" sz="1600" dirty="0" smtClean="0"/>
                        <a:t>Include</a:t>
                      </a:r>
                      <a:endParaRPr lang="en-US" sz="1600" dirty="0"/>
                    </a:p>
                  </a:txBody>
                  <a:tcPr/>
                </a:tc>
              </a:tr>
            </a:tbl>
          </a:graphicData>
        </a:graphic>
      </p:graphicFrame>
    </p:spTree>
    <p:extLst>
      <p:ext uri="{BB962C8B-B14F-4D97-AF65-F5344CB8AC3E}">
        <p14:creationId xmlns:p14="http://schemas.microsoft.com/office/powerpoint/2010/main" val="1716176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Budget Model Overview</a:t>
            </a:r>
            <a:endParaRPr lang="en-US" dirty="0"/>
          </a:p>
        </p:txBody>
      </p:sp>
    </p:spTree>
    <p:extLst>
      <p:ext uri="{BB962C8B-B14F-4D97-AF65-F5344CB8AC3E}">
        <p14:creationId xmlns:p14="http://schemas.microsoft.com/office/powerpoint/2010/main" val="413774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5181600"/>
            <a:ext cx="7772400" cy="622300"/>
          </a:xfrm>
        </p:spPr>
        <p:txBody>
          <a:bodyPr>
            <a:normAutofit fontScale="90000"/>
          </a:bodyPr>
          <a:lstStyle/>
          <a:p>
            <a:r>
              <a:rPr lang="en-US" dirty="0" smtClean="0"/>
              <a:t>Thank You</a:t>
            </a:r>
            <a:endParaRPr lang="en-US" dirty="0"/>
          </a:p>
        </p:txBody>
      </p:sp>
      <p:sp>
        <p:nvSpPr>
          <p:cNvPr id="5" name="Text Placeholder 4"/>
          <p:cNvSpPr>
            <a:spLocks noGrp="1"/>
          </p:cNvSpPr>
          <p:nvPr>
            <p:ph type="body" idx="1"/>
          </p:nvPr>
        </p:nvSpPr>
        <p:spPr>
          <a:xfrm>
            <a:off x="762000" y="4343400"/>
            <a:ext cx="7772400" cy="814387"/>
          </a:xfrm>
        </p:spPr>
        <p:txBody>
          <a:bodyPr/>
          <a:lstStyle/>
          <a:p>
            <a:r>
              <a:rPr lang="en-US" dirty="0" smtClean="0"/>
              <a:t>Ken Kline, AVP, Budget and Planning</a:t>
            </a:r>
          </a:p>
          <a:p>
            <a:r>
              <a:rPr lang="en-US" dirty="0" smtClean="0"/>
              <a:t>Email: kennethkline@boisestate.edu</a:t>
            </a:r>
            <a:endParaRPr lang="en-US" u="sng" dirty="0"/>
          </a:p>
        </p:txBody>
      </p:sp>
      <p:sp>
        <p:nvSpPr>
          <p:cNvPr id="2" name="TextBox 1"/>
          <p:cNvSpPr txBox="1"/>
          <p:nvPr/>
        </p:nvSpPr>
        <p:spPr>
          <a:xfrm>
            <a:off x="762000" y="1981200"/>
            <a:ext cx="7543800" cy="369332"/>
          </a:xfrm>
          <a:prstGeom prst="rect">
            <a:avLst/>
          </a:prstGeom>
          <a:noFill/>
        </p:spPr>
        <p:txBody>
          <a:bodyPr wrap="square" rtlCol="0">
            <a:spAutoFit/>
          </a:bodyPr>
          <a:lstStyle/>
          <a:p>
            <a:r>
              <a:rPr lang="en-US" dirty="0" smtClean="0"/>
              <a:t>Next meeting: </a:t>
            </a:r>
            <a:r>
              <a:rPr lang="en-US" dirty="0" smtClean="0"/>
              <a:t>May 16</a:t>
            </a:r>
            <a:r>
              <a:rPr lang="en-US" dirty="0" smtClean="0"/>
              <a:t>, </a:t>
            </a:r>
            <a:r>
              <a:rPr lang="en-US" dirty="0" smtClean="0"/>
              <a:t>3:30 </a:t>
            </a:r>
            <a:r>
              <a:rPr lang="en-US" dirty="0" smtClean="0"/>
              <a:t>– </a:t>
            </a:r>
            <a:r>
              <a:rPr lang="en-US" dirty="0" smtClean="0"/>
              <a:t>5:00</a:t>
            </a:r>
            <a:r>
              <a:rPr lang="en-US" dirty="0" smtClean="0"/>
              <a:t>, MBEB 4201</a:t>
            </a:r>
            <a:endParaRPr lang="en-US" dirty="0"/>
          </a:p>
        </p:txBody>
      </p:sp>
    </p:spTree>
    <p:extLst>
      <p:ext uri="{BB962C8B-B14F-4D97-AF65-F5344CB8AC3E}">
        <p14:creationId xmlns:p14="http://schemas.microsoft.com/office/powerpoint/2010/main" val="4208207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A67F7EB3-B12E-4EFB-B5BD-71C286836255}"/>
    </a:ext>
  </a:extLst>
</a:theme>
</file>

<file path=ppt/theme/theme2.xml><?xml version="1.0" encoding="utf-8"?>
<a:theme xmlns:a="http://schemas.openxmlformats.org/drawingml/2006/main" name="1_blank">
  <a:themeElements>
    <a:clrScheme name="Boise State Theme">
      <a:dk1>
        <a:srgbClr val="191917"/>
      </a:dk1>
      <a:lt1>
        <a:sysClr val="window" lastClr="FFFFFF"/>
      </a:lt1>
      <a:dk2>
        <a:srgbClr val="09347A"/>
      </a:dk2>
      <a:lt2>
        <a:srgbClr val="F6F6F5"/>
      </a:lt2>
      <a:accent1>
        <a:srgbClr val="0169A4"/>
      </a:accent1>
      <a:accent2>
        <a:srgbClr val="F1632A"/>
      </a:accent2>
      <a:accent3>
        <a:srgbClr val="007DC3"/>
      </a:accent3>
      <a:accent4>
        <a:srgbClr val="8064A2"/>
      </a:accent4>
      <a:accent5>
        <a:srgbClr val="4BACC6"/>
      </a:accent5>
      <a:accent6>
        <a:srgbClr val="F79646"/>
      </a:accent6>
      <a:hlink>
        <a:srgbClr val="3399C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4E82199B-DC72-488A-95B8-89E8CD66E9DD}" vid="{4EF0FCDD-25EB-4093-B50D-713D10A174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5979</TotalTime>
  <Words>361</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blank</vt:lpstr>
      <vt:lpstr>1_blank</vt:lpstr>
      <vt:lpstr>Boise State University  Bronco Budget 2.0 Committee 4.26.16</vt:lpstr>
      <vt:lpstr>Agenda</vt:lpstr>
      <vt:lpstr>Indirect Cost Recovery (F&amp;A)</vt:lpstr>
      <vt:lpstr>College/School Central Allocations</vt:lpstr>
      <vt:lpstr>College / School Revenue Sources</vt:lpstr>
      <vt:lpstr>Primary Central Sources of Funds</vt:lpstr>
      <vt:lpstr>College / School Contribution</vt:lpstr>
      <vt:lpstr>Budget Model Overview</vt:lpstr>
      <vt:lpstr>Thank You</vt:lpstr>
    </vt:vector>
  </TitlesOfParts>
  <Company>Boise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Boise State PowerPoint Template</dc:title>
  <dc:creator>KEN KLINE</dc:creator>
  <cp:lastModifiedBy>Ken Kline</cp:lastModifiedBy>
  <cp:revision>344</cp:revision>
  <cp:lastPrinted>2016-03-31T16:36:14Z</cp:lastPrinted>
  <dcterms:created xsi:type="dcterms:W3CDTF">2015-07-23T21:19:19Z</dcterms:created>
  <dcterms:modified xsi:type="dcterms:W3CDTF">2016-04-25T21:27:39Z</dcterms:modified>
</cp:coreProperties>
</file>