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9" r:id="rId3"/>
    <p:sldId id="271" r:id="rId4"/>
    <p:sldId id="272" r:id="rId5"/>
    <p:sldId id="262" r:id="rId6"/>
    <p:sldId id="270" r:id="rId7"/>
    <p:sldId id="264" r:id="rId8"/>
    <p:sldId id="265" r:id="rId9"/>
    <p:sldId id="266" r:id="rId10"/>
    <p:sldId id="267" r:id="rId11"/>
    <p:sldId id="269" r:id="rId12"/>
    <p:sldId id="260" r:id="rId13"/>
    <p:sldId id="258" r:id="rId14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87"/>
    <a:srgbClr val="1F60A9"/>
    <a:srgbClr val="0B1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89242" autoAdjust="0"/>
  </p:normalViewPr>
  <p:slideViewPr>
    <p:cSldViewPr>
      <p:cViewPr varScale="1">
        <p:scale>
          <a:sx n="103" d="100"/>
          <a:sy n="103" d="100"/>
        </p:scale>
        <p:origin x="16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9D886DC0-0A93-42D6-A675-017B8760B41B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FA26487E-518C-43F7-A8EE-728BE39564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6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6487E-518C-43F7-A8EE-728BE39564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43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364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66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79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694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00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46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72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673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364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836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959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14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364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673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364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6414"/>
            <a:ext cx="9144000" cy="5825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05800" y="645455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B85C46D-3ED5-4508-B9D1-FB41570D2BFF}" type="slidenum">
              <a:rPr lang="en-US" sz="1000" baseline="0" smtClean="0">
                <a:solidFill>
                  <a:schemeClr val="bg1"/>
                </a:solidFill>
              </a:rPr>
              <a:t>‹#›</a:t>
            </a:fld>
            <a:endParaRPr lang="en-US" sz="1000" baseline="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931" y="172164"/>
            <a:ext cx="1862138" cy="4938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b="0" kern="1200" baseline="0">
          <a:solidFill>
            <a:srgbClr val="09347A"/>
          </a:solidFill>
          <a:latin typeface="Gotham-Medium"/>
          <a:ea typeface="+mj-ea"/>
          <a:cs typeface="Gotham-Medium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0000"/>
              <a:lumOff val="10000"/>
            </a:schemeClr>
          </a:solidFill>
          <a:latin typeface="Gotham-Book"/>
          <a:ea typeface="+mn-ea"/>
          <a:cs typeface="Gotham-Book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cap="none" baseline="0">
          <a:solidFill>
            <a:schemeClr val="tx1">
              <a:lumMod val="90000"/>
              <a:lumOff val="10000"/>
            </a:schemeClr>
          </a:solidFill>
          <a:latin typeface="Gotham-Book"/>
          <a:ea typeface="+mn-ea"/>
          <a:cs typeface="Gotham-Book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0000"/>
              <a:lumOff val="10000"/>
            </a:schemeClr>
          </a:solidFill>
          <a:latin typeface="Gotham-Book"/>
          <a:ea typeface="+mn-ea"/>
          <a:cs typeface="Gotham-Book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0000"/>
              <a:lumOff val="10000"/>
            </a:schemeClr>
          </a:solidFill>
          <a:latin typeface="Gotham-Book"/>
          <a:ea typeface="+mn-ea"/>
          <a:cs typeface="Gotham-Book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0000"/>
              <a:lumOff val="10000"/>
            </a:schemeClr>
          </a:solidFill>
          <a:latin typeface="Gotham-Book"/>
          <a:ea typeface="+mn-ea"/>
          <a:cs typeface="Gotham-Book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541" y="6454556"/>
            <a:ext cx="1745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0" dirty="0" smtClean="0">
                <a:solidFill>
                  <a:schemeClr val="bg1"/>
                </a:solidFill>
              </a:rPr>
              <a:t>© 2012 Boise State University</a:t>
            </a:r>
            <a:endParaRPr lang="en-US" sz="1000" baseline="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645455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B85C46D-3ED5-4508-B9D1-FB41570D2BFF}" type="slidenum">
              <a:rPr lang="en-US" sz="1000" baseline="0" smtClean="0">
                <a:solidFill>
                  <a:schemeClr val="bg1"/>
                </a:solidFill>
              </a:rPr>
              <a:t>‹#›</a:t>
            </a:fld>
            <a:endParaRPr lang="en-US" sz="1000" baseline="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teriwilliams\Desktop\logo_b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931" y="183616"/>
            <a:ext cx="1862138" cy="49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9144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0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 baseline="0">
          <a:solidFill>
            <a:schemeClr val="bg1"/>
          </a:solidFill>
          <a:latin typeface="Gotham-Medium"/>
          <a:ea typeface="+mj-ea"/>
          <a:cs typeface="Gotham-Medium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Gotham-Book"/>
          <a:ea typeface="+mn-ea"/>
          <a:cs typeface="Gotham-Book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cap="none" baseline="0">
          <a:solidFill>
            <a:schemeClr val="bg1"/>
          </a:solidFill>
          <a:latin typeface="Gotham-Book"/>
          <a:ea typeface="+mn-ea"/>
          <a:cs typeface="Gotham-Book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Gotham-Book"/>
          <a:ea typeface="+mn-ea"/>
          <a:cs typeface="Gotham-Book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Gotham-Book"/>
          <a:ea typeface="+mn-ea"/>
          <a:cs typeface="Gotham-Book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Gotham-Book"/>
          <a:ea typeface="+mn-ea"/>
          <a:cs typeface="Gotham-Book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pfa.boisestate.edu/budget-and-planning/annual-planning-informatio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FY19 Annual Budget Process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/>
              <a:t>Ken Kline</a:t>
            </a:r>
            <a:r>
              <a:rPr lang="en-US" dirty="0" smtClean="0"/>
              <a:t>, Associate Vice President, </a:t>
            </a:r>
            <a:r>
              <a:rPr lang="en-US" dirty="0" smtClean="0"/>
              <a:t>Budget &amp;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b="1" dirty="0" smtClean="0"/>
              <a:t>1/8/18</a:t>
            </a:r>
            <a:r>
              <a:rPr lang="en-US" sz="2400" dirty="0" smtClean="0"/>
              <a:t> - Governor’s State of the State Address</a:t>
            </a:r>
          </a:p>
          <a:p>
            <a:r>
              <a:rPr lang="en-US" sz="2400" b="1" dirty="0" smtClean="0"/>
              <a:t>1/31/18</a:t>
            </a:r>
            <a:r>
              <a:rPr lang="en-US" sz="2400" dirty="0"/>
              <a:t> </a:t>
            </a:r>
            <a:r>
              <a:rPr lang="en-US" sz="2400" b="1" dirty="0" smtClean="0"/>
              <a:t>Due Date - </a:t>
            </a:r>
            <a:r>
              <a:rPr lang="en-US" sz="2400" dirty="0" smtClean="0"/>
              <a:t>FY19 Central Budget Requests are due to OBP through VP Offices</a:t>
            </a:r>
          </a:p>
          <a:p>
            <a:r>
              <a:rPr lang="en-US" sz="2400" b="1" dirty="0" smtClean="0"/>
              <a:t>2/26/18 Due Date - </a:t>
            </a:r>
            <a:r>
              <a:rPr lang="en-US" sz="2400" dirty="0" smtClean="0"/>
              <a:t>FY19 Local Budget Templates due to OBP</a:t>
            </a:r>
          </a:p>
          <a:p>
            <a:r>
              <a:rPr lang="en-US" sz="2400" b="1" dirty="0" smtClean="0"/>
              <a:t>3/30/18</a:t>
            </a:r>
            <a:r>
              <a:rPr lang="en-US" sz="2400" dirty="0" smtClean="0"/>
              <a:t> - Last for FY18 permanent budget transfers; no FY19 permanent budget transfers until 7/1/18</a:t>
            </a:r>
          </a:p>
          <a:p>
            <a:r>
              <a:rPr lang="en-US" sz="2400" b="1" dirty="0" smtClean="0"/>
              <a:t>3/30/18</a:t>
            </a:r>
            <a:r>
              <a:rPr lang="en-US" sz="2400" dirty="0" smtClean="0"/>
              <a:t> – Last day to submit FY19 EAFs/TALEO/ BPARs for any changes to be reflected in FY19 Budget Books</a:t>
            </a:r>
          </a:p>
          <a:p>
            <a:r>
              <a:rPr lang="en-US" sz="2400" b="1" dirty="0" smtClean="0"/>
              <a:t>Late March </a:t>
            </a:r>
            <a:r>
              <a:rPr lang="en-US" sz="2400" dirty="0" smtClean="0"/>
              <a:t>- Anticipated state budget passed by Legislature</a:t>
            </a:r>
          </a:p>
          <a:p>
            <a:r>
              <a:rPr lang="en-US" sz="2400" b="1" dirty="0" smtClean="0"/>
              <a:t>4/18/18</a:t>
            </a:r>
            <a:r>
              <a:rPr lang="en-US" sz="2400" dirty="0" smtClean="0"/>
              <a:t> – SBOE Meeting to set 2018-2019 Tuition Rates</a:t>
            </a:r>
            <a:endParaRPr lang="en-US" sz="2400" dirty="0"/>
          </a:p>
          <a:p>
            <a:r>
              <a:rPr lang="en-US" sz="2400" b="1" dirty="0" smtClean="0"/>
              <a:t>4/30/18</a:t>
            </a:r>
            <a:r>
              <a:rPr lang="en-US" sz="2400" dirty="0" smtClean="0"/>
              <a:t> </a:t>
            </a:r>
            <a:r>
              <a:rPr lang="en-US" sz="2400" b="1" dirty="0" smtClean="0"/>
              <a:t>Due Date - </a:t>
            </a:r>
            <a:r>
              <a:rPr lang="en-US" sz="2400" dirty="0" smtClean="0"/>
              <a:t>FY19 Reallocation schedules due to OBP</a:t>
            </a:r>
          </a:p>
          <a:p>
            <a:r>
              <a:rPr lang="en-US" sz="2400" b="1" dirty="0" smtClean="0"/>
              <a:t>5/11/18</a:t>
            </a:r>
            <a:r>
              <a:rPr lang="en-US" sz="2400" dirty="0" smtClean="0"/>
              <a:t> – SBOE Due Date for Boise State proposed budget</a:t>
            </a:r>
          </a:p>
          <a:p>
            <a:r>
              <a:rPr lang="en-US" sz="2400" b="1" dirty="0" smtClean="0"/>
              <a:t>Mid-May</a:t>
            </a:r>
            <a:r>
              <a:rPr lang="en-US" sz="2400" dirty="0" smtClean="0"/>
              <a:t> – FY19 Employment Contracts</a:t>
            </a:r>
          </a:p>
          <a:p>
            <a:r>
              <a:rPr lang="en-US" sz="2400" b="1" dirty="0" smtClean="0"/>
              <a:t>Late June </a:t>
            </a:r>
            <a:r>
              <a:rPr lang="en-US" sz="2400" dirty="0" smtClean="0"/>
              <a:t>– FY19 Appropriated, Local &amp; Auxiliary budgets loaded in OFC</a:t>
            </a:r>
          </a:p>
          <a:p>
            <a:r>
              <a:rPr lang="en-US" sz="2400" b="1" dirty="0" smtClean="0"/>
              <a:t>Late June </a:t>
            </a:r>
            <a:r>
              <a:rPr lang="en-US" sz="2400" dirty="0" smtClean="0"/>
              <a:t>– FY19 Appropriated, Local &amp; Auxiliary Budget Books available on OBP website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689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Forms &amp;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sz="2400" dirty="0" smtClean="0"/>
              <a:t>All forms &amp; instruction can be found at:</a:t>
            </a:r>
          </a:p>
          <a:p>
            <a:pPr lvl="1"/>
            <a:r>
              <a:rPr lang="en-US" sz="2000" dirty="0">
                <a:hlinkClick r:id="rId2"/>
              </a:rPr>
              <a:t>https://vpfa.boisestate.edu/budget-and-planning/annual-planning-information</a:t>
            </a:r>
            <a:r>
              <a:rPr lang="en-US" sz="2000" dirty="0" smtClean="0">
                <a:hlinkClick r:id="rId2"/>
              </a:rPr>
              <a:t>/</a:t>
            </a:r>
            <a:endParaRPr lang="en-US" sz="2000" dirty="0" smtClean="0"/>
          </a:p>
          <a:p>
            <a:r>
              <a:rPr lang="en-US" sz="2400" dirty="0" smtClean="0"/>
              <a:t>Listserv (Google Group) – any updates or changes to the forms/calendar, we will send an update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6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2133600"/>
            <a:ext cx="7772400" cy="1500187"/>
          </a:xfrm>
        </p:spPr>
        <p:txBody>
          <a:bodyPr/>
          <a:lstStyle/>
          <a:p>
            <a:pPr algn="ctr"/>
            <a:r>
              <a:rPr lang="en-US" dirty="0" smtClean="0"/>
              <a:t>Irene Pedraza, Associate Director, Budget &amp; Planning</a:t>
            </a:r>
          </a:p>
          <a:p>
            <a:pPr algn="ctr"/>
            <a:r>
              <a:rPr lang="en-US" dirty="0" smtClean="0"/>
              <a:t>Email: </a:t>
            </a:r>
            <a:r>
              <a:rPr lang="en-US" u="sng" dirty="0" smtClean="0"/>
              <a:t>irenepedraza@boisestate.edu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0024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15962"/>
          </a:xfrm>
        </p:spPr>
        <p:txBody>
          <a:bodyPr/>
          <a:lstStyle/>
          <a:p>
            <a:r>
              <a:rPr lang="en-US" dirty="0" smtClean="0"/>
              <a:t>FY19 Annual Budget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637" y="1676400"/>
            <a:ext cx="8229600" cy="4525963"/>
          </a:xfrm>
        </p:spPr>
        <p:txBody>
          <a:bodyPr/>
          <a:lstStyle/>
          <a:p>
            <a:r>
              <a:rPr lang="en-US" sz="2400" dirty="0" smtClean="0"/>
              <a:t>Strategic Budget Requests</a:t>
            </a:r>
          </a:p>
          <a:p>
            <a:r>
              <a:rPr lang="en-US" sz="2400" dirty="0" smtClean="0"/>
              <a:t>Fixed Costs Increases</a:t>
            </a:r>
          </a:p>
          <a:p>
            <a:r>
              <a:rPr lang="en-US" sz="2400" dirty="0" smtClean="0"/>
              <a:t>Central MOAs</a:t>
            </a:r>
          </a:p>
          <a:p>
            <a:r>
              <a:rPr lang="en-US" sz="2400" dirty="0" smtClean="0"/>
              <a:t>FY18 Base “Permanent” Strategic Budget Requests Funded with One Time Funds</a:t>
            </a:r>
          </a:p>
          <a:p>
            <a:r>
              <a:rPr lang="en-US" sz="2400" dirty="0" smtClean="0"/>
              <a:t>Base “Permanent” Budget Reallocations</a:t>
            </a:r>
          </a:p>
          <a:p>
            <a:r>
              <a:rPr lang="en-US" sz="2400" dirty="0" smtClean="0"/>
              <a:t>Local Budgets</a:t>
            </a:r>
          </a:p>
          <a:p>
            <a:r>
              <a:rPr lang="en-US" sz="2400" dirty="0" smtClean="0"/>
              <a:t>Auxiliary Budgets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7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Budget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Forms were made available on OBP website on 12/8/17</a:t>
            </a:r>
          </a:p>
          <a:p>
            <a:r>
              <a:rPr lang="en-US" sz="2400" dirty="0" smtClean="0"/>
              <a:t>All central budget requests must be prioritized by the Division</a:t>
            </a:r>
          </a:p>
          <a:p>
            <a:r>
              <a:rPr lang="en-US" sz="2400" dirty="0" smtClean="0"/>
              <a:t>Requests should be limited to only those critical investments needed for next fiscal year</a:t>
            </a:r>
          </a:p>
          <a:p>
            <a:r>
              <a:rPr lang="en-US" sz="2400" dirty="0" smtClean="0"/>
              <a:t>Central funding for most requests will not be available</a:t>
            </a:r>
          </a:p>
          <a:p>
            <a:r>
              <a:rPr lang="en-US" sz="2400" dirty="0" smtClean="0"/>
              <a:t>Divisions are encouraged to consider reallocation of resources as a way of funding these requests</a:t>
            </a:r>
          </a:p>
          <a:p>
            <a:r>
              <a:rPr lang="en-US" sz="2400" dirty="0" smtClean="0"/>
              <a:t>Prioritization forms along with central budget request forms are due to the OBP on Due </a:t>
            </a:r>
            <a:r>
              <a:rPr lang="en-US" sz="2400" dirty="0"/>
              <a:t>1/31/18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Cost Increases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Fixed </a:t>
            </a:r>
            <a:r>
              <a:rPr lang="en-US" sz="2400" dirty="0"/>
              <a:t>costs are a collection of </a:t>
            </a:r>
            <a:r>
              <a:rPr lang="en-US" sz="2400" dirty="0" smtClean="0"/>
              <a:t>university-wide </a:t>
            </a:r>
            <a:r>
              <a:rPr lang="en-US" sz="2400" dirty="0"/>
              <a:t>expenditures over which the institution has very limited or no direct control.  </a:t>
            </a:r>
            <a:endParaRPr lang="en-US" sz="2400" dirty="0" smtClean="0"/>
          </a:p>
          <a:p>
            <a:r>
              <a:rPr lang="en-US" sz="2400" dirty="0" smtClean="0"/>
              <a:t>University-wide fixed costs increases are being gathered to better inform the State Board of Education on our needs during the tuition setting process. </a:t>
            </a:r>
          </a:p>
          <a:p>
            <a:r>
              <a:rPr lang="en-US" sz="2400" dirty="0" smtClean="0"/>
              <a:t>Those fixed cost increases that meet the criteria may be considered for central funding in FY19.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524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MOAs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032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Existing central MOAs requiring funding still need to be submitted and prioritized</a:t>
            </a:r>
          </a:p>
          <a:p>
            <a:r>
              <a:rPr lang="en-US" sz="2400" dirty="0" smtClean="0"/>
              <a:t>We will contact you if we have on file a central MOA for your area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797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FY18 Base “Permanent” Strategic Budget Requests Funded with One Time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May be included on the Division’s prioritization form along with a copy of the FY18 request form included as documentation.</a:t>
            </a:r>
          </a:p>
          <a:p>
            <a:r>
              <a:rPr lang="en-US" sz="2400" dirty="0" smtClean="0"/>
              <a:t>A new request form is not required.</a:t>
            </a:r>
          </a:p>
          <a:p>
            <a:r>
              <a:rPr lang="en-US" sz="2400" dirty="0" smtClean="0"/>
              <a:t>If you need a copy of your FY18 strategic budget request form, please contact your budget analyst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38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FY19 Base “Permanent” Budget Reallocations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077" y="2209800"/>
            <a:ext cx="8229600" cy="4144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Reallocation process is your opportunity to realign your budget with your spending plan for FY19</a:t>
            </a:r>
          </a:p>
          <a:p>
            <a:r>
              <a:rPr lang="en-US" sz="2400" dirty="0" smtClean="0"/>
              <a:t>Reallocation schedules will be available around 4/4/18</a:t>
            </a:r>
          </a:p>
          <a:p>
            <a:r>
              <a:rPr lang="en-US" sz="2400" dirty="0" smtClean="0"/>
              <a:t>Reallocations schedules are due to OBP on 4/30/18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1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Budgets (Non-Auxiliary)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245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Local Budget Process earlier this year</a:t>
            </a:r>
          </a:p>
          <a:p>
            <a:r>
              <a:rPr lang="en-US" sz="2400" dirty="0" smtClean="0"/>
              <a:t>Local Budget Templates will be available on Local Budget Website by 1/22/18</a:t>
            </a:r>
          </a:p>
          <a:p>
            <a:r>
              <a:rPr lang="en-US" sz="2400" dirty="0" smtClean="0"/>
              <a:t>Same budgeting process as last year.  Budgets will be the same as FY18 unless you want to make changes</a:t>
            </a:r>
          </a:p>
          <a:p>
            <a:r>
              <a:rPr lang="en-US" sz="2400" dirty="0" smtClean="0"/>
              <a:t>Work with your Business Manager or VP Office for submission of local budgets</a:t>
            </a:r>
          </a:p>
          <a:p>
            <a:r>
              <a:rPr lang="en-US" sz="2400" dirty="0" smtClean="0"/>
              <a:t>Local Budget Templates are due to OBP 2/26/18</a:t>
            </a:r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31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Overview of Auxiliary Budget Process</a:t>
            </a:r>
          </a:p>
          <a:p>
            <a:r>
              <a:rPr lang="en-US" sz="2400" dirty="0" smtClean="0"/>
              <a:t>Key Dates &amp; Deadlines</a:t>
            </a:r>
          </a:p>
          <a:p>
            <a:r>
              <a:rPr lang="en-US" sz="2400" dirty="0" smtClean="0"/>
              <a:t>New Budget Template</a:t>
            </a:r>
          </a:p>
          <a:p>
            <a:r>
              <a:rPr lang="en-US" sz="2400" dirty="0" smtClean="0"/>
              <a:t>New Capital Planning Template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379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iseState_Presentation_Standard">
  <a:themeElements>
    <a:clrScheme name="Boise State Theme">
      <a:dk1>
        <a:srgbClr val="191917"/>
      </a:dk1>
      <a:lt1>
        <a:sysClr val="window" lastClr="FFFFFF"/>
      </a:lt1>
      <a:dk2>
        <a:srgbClr val="09347A"/>
      </a:dk2>
      <a:lt2>
        <a:srgbClr val="F6F6F5"/>
      </a:lt2>
      <a:accent1>
        <a:srgbClr val="0169A4"/>
      </a:accent1>
      <a:accent2>
        <a:srgbClr val="F1632A"/>
      </a:accent2>
      <a:accent3>
        <a:srgbClr val="007DC3"/>
      </a:accent3>
      <a:accent4>
        <a:srgbClr val="8064A2"/>
      </a:accent4>
      <a:accent5>
        <a:srgbClr val="4BACC6"/>
      </a:accent5>
      <a:accent6>
        <a:srgbClr val="F79646"/>
      </a:accent6>
      <a:hlink>
        <a:srgbClr val="3399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E82199B-DC72-488A-95B8-89E8CD66E9DD}" vid="{A67F7EB3-B12E-4EFB-B5BD-71C286836255}"/>
    </a:ext>
  </a:extLst>
</a:theme>
</file>

<file path=ppt/theme/theme2.xml><?xml version="1.0" encoding="utf-8"?>
<a:theme xmlns:a="http://schemas.openxmlformats.org/drawingml/2006/main" name="1_blank">
  <a:themeElements>
    <a:clrScheme name="Boise State Theme">
      <a:dk1>
        <a:srgbClr val="191917"/>
      </a:dk1>
      <a:lt1>
        <a:sysClr val="window" lastClr="FFFFFF"/>
      </a:lt1>
      <a:dk2>
        <a:srgbClr val="09347A"/>
      </a:dk2>
      <a:lt2>
        <a:srgbClr val="F6F6F5"/>
      </a:lt2>
      <a:accent1>
        <a:srgbClr val="0169A4"/>
      </a:accent1>
      <a:accent2>
        <a:srgbClr val="F1632A"/>
      </a:accent2>
      <a:accent3>
        <a:srgbClr val="007DC3"/>
      </a:accent3>
      <a:accent4>
        <a:srgbClr val="8064A2"/>
      </a:accent4>
      <a:accent5>
        <a:srgbClr val="4BACC6"/>
      </a:accent5>
      <a:accent6>
        <a:srgbClr val="F79646"/>
      </a:accent6>
      <a:hlink>
        <a:srgbClr val="3399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E82199B-DC72-488A-95B8-89E8CD66E9DD}" vid="{4EF0FCDD-25EB-4093-B50D-713D10A174B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BoiseState_Presentation_Standard.potx</Template>
  <TotalTime>1012</TotalTime>
  <Words>590</Words>
  <Application>Microsoft Office PowerPoint</Application>
  <PresentationFormat>On-screen Show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Gotham-Book</vt:lpstr>
      <vt:lpstr>Gotham-Medium</vt:lpstr>
      <vt:lpstr>BoiseState_Presentation_Standard</vt:lpstr>
      <vt:lpstr>1_blank</vt:lpstr>
      <vt:lpstr>FY19 Annual Budget Process</vt:lpstr>
      <vt:lpstr>FY19 Annual Budget Process</vt:lpstr>
      <vt:lpstr>Strategic Budget Requests</vt:lpstr>
      <vt:lpstr>Fixed Cost Increases</vt:lpstr>
      <vt:lpstr>Central MOAs</vt:lpstr>
      <vt:lpstr>FY18 Base “Permanent” Strategic Budget Requests Funded with One Time Funds</vt:lpstr>
      <vt:lpstr>FY19 Base “Permanent” Budget Reallocations</vt:lpstr>
      <vt:lpstr>Local Budgets (Non-Auxiliary)</vt:lpstr>
      <vt:lpstr>Auxiliary Budgets</vt:lpstr>
      <vt:lpstr>Important Dates</vt:lpstr>
      <vt:lpstr>Forms &amp; Instructions</vt:lpstr>
      <vt:lpstr>Thank You</vt:lpstr>
    </vt:vector>
  </TitlesOfParts>
  <Company>Boise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Boise State PowerPoint Template</dc:title>
  <dc:creator>Teri Williams</dc:creator>
  <cp:lastModifiedBy>irenepedraza@boisestate.edu</cp:lastModifiedBy>
  <cp:revision>32</cp:revision>
  <dcterms:created xsi:type="dcterms:W3CDTF">2015-02-18T20:10:19Z</dcterms:created>
  <dcterms:modified xsi:type="dcterms:W3CDTF">2018-01-22T19:58:39Z</dcterms:modified>
</cp:coreProperties>
</file>