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handoutMasterIdLst>
    <p:handoutMasterId r:id="rId12"/>
  </p:handoutMasterIdLst>
  <p:sldIdLst>
    <p:sldId id="259" r:id="rId3"/>
    <p:sldId id="315" r:id="rId4"/>
    <p:sldId id="279" r:id="rId5"/>
    <p:sldId id="311" r:id="rId6"/>
    <p:sldId id="314" r:id="rId7"/>
    <p:sldId id="280" r:id="rId8"/>
    <p:sldId id="281" r:id="rId9"/>
    <p:sldId id="310" r:id="rId1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Wampler" initials="BW"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87"/>
    <a:srgbClr val="0033A0"/>
    <a:srgbClr val="E05903"/>
    <a:srgbClr val="009900"/>
    <a:srgbClr val="1F60A9"/>
    <a:srgbClr val="0B1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63" autoAdjust="0"/>
    <p:restoredTop sz="89464" autoAdjust="0"/>
  </p:normalViewPr>
  <p:slideViewPr>
    <p:cSldViewPr>
      <p:cViewPr varScale="1">
        <p:scale>
          <a:sx n="117" d="100"/>
          <a:sy n="117" d="100"/>
        </p:scale>
        <p:origin x="167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86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592" cy="466725"/>
          </a:xfrm>
          <a:prstGeom prst="rect">
            <a:avLst/>
          </a:prstGeom>
        </p:spPr>
        <p:txBody>
          <a:bodyPr vert="horz" lIns="91303" tIns="45651" rIns="91303" bIns="45651" rtlCol="0"/>
          <a:lstStyle>
            <a:lvl1pPr algn="l">
              <a:defRPr sz="1200"/>
            </a:lvl1pPr>
          </a:lstStyle>
          <a:p>
            <a:endParaRPr lang="en-US"/>
          </a:p>
        </p:txBody>
      </p:sp>
      <p:sp>
        <p:nvSpPr>
          <p:cNvPr id="3" name="Date Placeholder 2"/>
          <p:cNvSpPr>
            <a:spLocks noGrp="1"/>
          </p:cNvSpPr>
          <p:nvPr>
            <p:ph type="dt" sz="quarter" idx="1"/>
          </p:nvPr>
        </p:nvSpPr>
        <p:spPr>
          <a:xfrm>
            <a:off x="3883828" y="1"/>
            <a:ext cx="2972591" cy="466725"/>
          </a:xfrm>
          <a:prstGeom prst="rect">
            <a:avLst/>
          </a:prstGeom>
        </p:spPr>
        <p:txBody>
          <a:bodyPr vert="horz" lIns="91303" tIns="45651" rIns="91303" bIns="45651" rtlCol="0"/>
          <a:lstStyle>
            <a:lvl1pPr algn="r">
              <a:defRPr sz="1200"/>
            </a:lvl1pPr>
          </a:lstStyle>
          <a:p>
            <a:fld id="{2F169FA6-EDC5-46A0-9590-31D94EF18FF2}" type="datetimeFigureOut">
              <a:rPr lang="en-US" smtClean="0"/>
              <a:t>1/8/2020</a:t>
            </a:fld>
            <a:endParaRPr lang="en-US"/>
          </a:p>
        </p:txBody>
      </p:sp>
      <p:sp>
        <p:nvSpPr>
          <p:cNvPr id="4" name="Footer Placeholder 3"/>
          <p:cNvSpPr>
            <a:spLocks noGrp="1"/>
          </p:cNvSpPr>
          <p:nvPr>
            <p:ph type="ftr" sz="quarter" idx="2"/>
          </p:nvPr>
        </p:nvSpPr>
        <p:spPr>
          <a:xfrm>
            <a:off x="0" y="8829676"/>
            <a:ext cx="2972592" cy="466725"/>
          </a:xfrm>
          <a:prstGeom prst="rect">
            <a:avLst/>
          </a:prstGeom>
        </p:spPr>
        <p:txBody>
          <a:bodyPr vert="horz" lIns="91303" tIns="45651" rIns="91303" bIns="45651" rtlCol="0" anchor="b"/>
          <a:lstStyle>
            <a:lvl1pPr algn="l">
              <a:defRPr sz="1200"/>
            </a:lvl1pPr>
          </a:lstStyle>
          <a:p>
            <a:endParaRPr lang="en-US"/>
          </a:p>
        </p:txBody>
      </p:sp>
      <p:sp>
        <p:nvSpPr>
          <p:cNvPr id="5" name="Slide Number Placeholder 4"/>
          <p:cNvSpPr>
            <a:spLocks noGrp="1"/>
          </p:cNvSpPr>
          <p:nvPr>
            <p:ph type="sldNum" sz="quarter" idx="3"/>
          </p:nvPr>
        </p:nvSpPr>
        <p:spPr>
          <a:xfrm>
            <a:off x="3883828" y="8829676"/>
            <a:ext cx="2972591" cy="466725"/>
          </a:xfrm>
          <a:prstGeom prst="rect">
            <a:avLst/>
          </a:prstGeom>
        </p:spPr>
        <p:txBody>
          <a:bodyPr vert="horz" lIns="91303" tIns="45651" rIns="91303" bIns="45651" rtlCol="0" anchor="b"/>
          <a:lstStyle>
            <a:lvl1pPr algn="r">
              <a:defRPr sz="1200"/>
            </a:lvl1pPr>
          </a:lstStyle>
          <a:p>
            <a:fld id="{A0152DDA-0CD2-4FA9-8283-7857D601005E}" type="slidenum">
              <a:rPr lang="en-US" smtClean="0"/>
              <a:t>‹#›</a:t>
            </a:fld>
            <a:endParaRPr lang="en-US"/>
          </a:p>
        </p:txBody>
      </p:sp>
    </p:spTree>
    <p:extLst>
      <p:ext uri="{BB962C8B-B14F-4D97-AF65-F5344CB8AC3E}">
        <p14:creationId xmlns:p14="http://schemas.microsoft.com/office/powerpoint/2010/main" val="169350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299" tIns="46150" rIns="92299" bIns="46150" rtlCol="0"/>
          <a:lstStyle>
            <a:lvl1pPr algn="l">
              <a:defRPr sz="1200"/>
            </a:lvl1pPr>
          </a:lstStyle>
          <a:p>
            <a:endParaRPr lang="en-US"/>
          </a:p>
        </p:txBody>
      </p:sp>
      <p:sp>
        <p:nvSpPr>
          <p:cNvPr id="3" name="Date Placeholder 2"/>
          <p:cNvSpPr>
            <a:spLocks noGrp="1"/>
          </p:cNvSpPr>
          <p:nvPr>
            <p:ph type="dt" idx="1"/>
          </p:nvPr>
        </p:nvSpPr>
        <p:spPr>
          <a:xfrm>
            <a:off x="3884615" y="0"/>
            <a:ext cx="2971800" cy="464820"/>
          </a:xfrm>
          <a:prstGeom prst="rect">
            <a:avLst/>
          </a:prstGeom>
        </p:spPr>
        <p:txBody>
          <a:bodyPr vert="horz" lIns="92299" tIns="46150" rIns="92299" bIns="46150" rtlCol="0"/>
          <a:lstStyle>
            <a:lvl1pPr algn="r">
              <a:defRPr sz="1200"/>
            </a:lvl1pPr>
          </a:lstStyle>
          <a:p>
            <a:fld id="{9D886DC0-0A93-42D6-A675-017B8760B41B}" type="datetimeFigureOut">
              <a:rPr lang="en-US" smtClean="0"/>
              <a:pPr/>
              <a:t>1/8/2020</a:t>
            </a:fld>
            <a:endParaRPr lang="en-US"/>
          </a:p>
        </p:txBody>
      </p:sp>
      <p:sp>
        <p:nvSpPr>
          <p:cNvPr id="4" name="Slide Image Placeholder 3"/>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lIns="92299" tIns="46150" rIns="92299" bIns="46150" rtlCol="0" anchor="ctr"/>
          <a:lstStyle/>
          <a:p>
            <a:endParaRPr lang="en-US"/>
          </a:p>
        </p:txBody>
      </p:sp>
      <p:sp>
        <p:nvSpPr>
          <p:cNvPr id="5" name="Notes Placeholder 4"/>
          <p:cNvSpPr>
            <a:spLocks noGrp="1"/>
          </p:cNvSpPr>
          <p:nvPr>
            <p:ph type="body" sz="quarter" idx="3"/>
          </p:nvPr>
        </p:nvSpPr>
        <p:spPr>
          <a:xfrm>
            <a:off x="685801" y="4415791"/>
            <a:ext cx="5486400" cy="4183380"/>
          </a:xfrm>
          <a:prstGeom prst="rect">
            <a:avLst/>
          </a:prstGeom>
        </p:spPr>
        <p:txBody>
          <a:bodyPr vert="horz" lIns="92299" tIns="46150" rIns="92299" bIns="461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2971800" cy="464820"/>
          </a:xfrm>
          <a:prstGeom prst="rect">
            <a:avLst/>
          </a:prstGeom>
        </p:spPr>
        <p:txBody>
          <a:bodyPr vert="horz" lIns="92299" tIns="46150" rIns="92299" bIns="46150" rtlCol="0" anchor="b"/>
          <a:lstStyle>
            <a:lvl1pPr algn="l">
              <a:defRPr sz="1200"/>
            </a:lvl1pPr>
          </a:lstStyle>
          <a:p>
            <a:endParaRPr lang="en-US"/>
          </a:p>
        </p:txBody>
      </p:sp>
      <p:sp>
        <p:nvSpPr>
          <p:cNvPr id="7" name="Slide Number Placeholder 6"/>
          <p:cNvSpPr>
            <a:spLocks noGrp="1"/>
          </p:cNvSpPr>
          <p:nvPr>
            <p:ph type="sldNum" sz="quarter" idx="5"/>
          </p:nvPr>
        </p:nvSpPr>
        <p:spPr>
          <a:xfrm>
            <a:off x="3884615" y="8829968"/>
            <a:ext cx="2971800" cy="464820"/>
          </a:xfrm>
          <a:prstGeom prst="rect">
            <a:avLst/>
          </a:prstGeom>
        </p:spPr>
        <p:txBody>
          <a:bodyPr vert="horz" lIns="92299" tIns="46150" rIns="92299" bIns="46150" rtlCol="0" anchor="b"/>
          <a:lstStyle>
            <a:lvl1pPr algn="r">
              <a:defRPr sz="1200"/>
            </a:lvl1pPr>
          </a:lstStyle>
          <a:p>
            <a:fld id="{FA26487E-518C-43F7-A8EE-728BE395642E}" type="slidenum">
              <a:rPr lang="en-US" smtClean="0"/>
              <a:pPr/>
              <a:t>‹#›</a:t>
            </a:fld>
            <a:endParaRPr lang="en-US"/>
          </a:p>
        </p:txBody>
      </p:sp>
    </p:spTree>
    <p:extLst>
      <p:ext uri="{BB962C8B-B14F-4D97-AF65-F5344CB8AC3E}">
        <p14:creationId xmlns:p14="http://schemas.microsoft.com/office/powerpoint/2010/main" val="29026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26487E-518C-43F7-A8EE-728BE395642E}" type="slidenum">
              <a:rPr lang="en-US" smtClean="0"/>
              <a:pPr/>
              <a:t>1</a:t>
            </a:fld>
            <a:endParaRPr lang="en-US"/>
          </a:p>
        </p:txBody>
      </p:sp>
    </p:spTree>
    <p:extLst>
      <p:ext uri="{BB962C8B-B14F-4D97-AF65-F5344CB8AC3E}">
        <p14:creationId xmlns:p14="http://schemas.microsoft.com/office/powerpoint/2010/main" val="204736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aramond" panose="02020404030301010803" pitchFamily="18" charset="0"/>
              </a:rPr>
              <a:t>On Monday, 1/6/20, the Governor gave his State of the State and Budget Address.</a:t>
            </a:r>
          </a:p>
          <a:p>
            <a:endParaRPr lang="en-US" dirty="0">
              <a:latin typeface="Garamond" panose="02020404030301010803" pitchFamily="18" charset="0"/>
            </a:endParaRPr>
          </a:p>
          <a:p>
            <a:r>
              <a:rPr lang="en-US" dirty="0" smtClean="0">
                <a:latin typeface="Garamond" panose="02020404030301010803" pitchFamily="18" charset="0"/>
              </a:rPr>
              <a:t>The Governor recommended the following for Boise State University:</a:t>
            </a:r>
          </a:p>
          <a:p>
            <a:pPr marL="628650" lvl="1" indent="-171450">
              <a:buFont typeface="Arial" panose="020B0604020202020204" pitchFamily="34" charset="0"/>
              <a:buChar char="•"/>
            </a:pPr>
            <a:r>
              <a:rPr lang="en-US" dirty="0" smtClean="0">
                <a:latin typeface="Garamond" panose="02020404030301010803" pitchFamily="18" charset="0"/>
              </a:rPr>
              <a:t>EWA of $2.8 M</a:t>
            </a:r>
          </a:p>
          <a:p>
            <a:pPr marL="628650" lvl="1" indent="-171450">
              <a:buFont typeface="Arial" panose="020B0604020202020204" pitchFamily="34" charset="0"/>
              <a:buChar char="•"/>
            </a:pPr>
            <a:r>
              <a:rPr lang="en-US" dirty="0" smtClean="0">
                <a:latin typeface="Garamond" panose="02020404030301010803" pitchFamily="18" charset="0"/>
              </a:rPr>
              <a:t>2% General Fund Budget Cut</a:t>
            </a:r>
          </a:p>
          <a:p>
            <a:pPr marL="628650" lvl="1" indent="-171450">
              <a:buFont typeface="Arial" panose="020B0604020202020204" pitchFamily="34" charset="0"/>
              <a:buChar char="•"/>
            </a:pPr>
            <a:r>
              <a:rPr lang="en-US" dirty="0" smtClean="0">
                <a:latin typeface="Garamond" panose="02020404030301010803" pitchFamily="18" charset="0"/>
              </a:rPr>
              <a:t>2% CEC</a:t>
            </a:r>
          </a:p>
          <a:p>
            <a:pPr marL="628650" lvl="1" indent="-171450">
              <a:buFont typeface="Arial" panose="020B0604020202020204" pitchFamily="34" charset="0"/>
              <a:buChar char="•"/>
            </a:pPr>
            <a:r>
              <a:rPr lang="en-US" dirty="0" smtClean="0">
                <a:latin typeface="Garamond" panose="02020404030301010803" pitchFamily="18" charset="0"/>
              </a:rPr>
              <a:t>Occupancy Costs</a:t>
            </a:r>
          </a:p>
          <a:p>
            <a:pPr lvl="1"/>
            <a:endParaRPr lang="en-US" dirty="0" smtClean="0">
              <a:latin typeface="Garamond" panose="02020404030301010803" pitchFamily="18" charset="0"/>
            </a:endParaRPr>
          </a:p>
          <a:p>
            <a:r>
              <a:rPr lang="en-US" dirty="0" smtClean="0">
                <a:latin typeface="Garamond" panose="02020404030301010803" pitchFamily="18" charset="0"/>
              </a:rPr>
              <a:t>As you can see, there is a funding shortage.  We will know what the actual FY21 Budget will be when JFAC sets the budget around February/March.</a:t>
            </a:r>
          </a:p>
          <a:p>
            <a:endParaRPr lang="en-US" dirty="0">
              <a:latin typeface="Garamond" panose="02020404030301010803" pitchFamily="18" charset="0"/>
            </a:endParaRPr>
          </a:p>
          <a:p>
            <a:r>
              <a:rPr lang="en-US" dirty="0" smtClean="0">
                <a:latin typeface="Garamond" panose="02020404030301010803" pitchFamily="18" charset="0"/>
              </a:rPr>
              <a:t>Roger Brown, Director of Government &amp; Community Relations will be assessing the </a:t>
            </a:r>
          </a:p>
          <a:p>
            <a:endParaRPr lang="en-US" dirty="0">
              <a:latin typeface="Garamond" panose="02020404030301010803" pitchFamily="18" charset="0"/>
            </a:endParaRPr>
          </a:p>
          <a:p>
            <a:pPr lvl="1"/>
            <a:endParaRPr lang="en-US" dirty="0" smtClean="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2</a:t>
            </a:fld>
            <a:endParaRPr lang="en-US"/>
          </a:p>
        </p:txBody>
      </p:sp>
    </p:spTree>
    <p:extLst>
      <p:ext uri="{BB962C8B-B14F-4D97-AF65-F5344CB8AC3E}">
        <p14:creationId xmlns:p14="http://schemas.microsoft.com/office/powerpoint/2010/main" val="57508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3</a:t>
            </a:fld>
            <a:endParaRPr lang="en-US"/>
          </a:p>
        </p:txBody>
      </p:sp>
    </p:spTree>
    <p:extLst>
      <p:ext uri="{BB962C8B-B14F-4D97-AF65-F5344CB8AC3E}">
        <p14:creationId xmlns:p14="http://schemas.microsoft.com/office/powerpoint/2010/main" val="2976088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HCM Campus Liaison gave feedback to HCM Project Team that they didn’t want too many items due around the same time as HCM.</a:t>
            </a:r>
          </a:p>
          <a:p>
            <a:endParaRPr lang="en-US" dirty="0"/>
          </a:p>
          <a:p>
            <a:r>
              <a:rPr lang="en-US" dirty="0" smtClean="0"/>
              <a:t>So we will not be budget reallocations and at this time no budget requests.</a:t>
            </a: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4</a:t>
            </a:fld>
            <a:endParaRPr lang="en-US"/>
          </a:p>
        </p:txBody>
      </p:sp>
    </p:spTree>
    <p:extLst>
      <p:ext uri="{BB962C8B-B14F-4D97-AF65-F5344CB8AC3E}">
        <p14:creationId xmlns:p14="http://schemas.microsoft.com/office/powerpoint/2010/main" val="3629878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700088"/>
            <a:ext cx="4645025" cy="3484562"/>
          </a:xfrm>
        </p:spPr>
      </p:sp>
      <p:sp>
        <p:nvSpPr>
          <p:cNvPr id="3" name="Notes Placeholder 2"/>
          <p:cNvSpPr>
            <a:spLocks noGrp="1"/>
          </p:cNvSpPr>
          <p:nvPr>
            <p:ph type="body" idx="1"/>
          </p:nvPr>
        </p:nvSpPr>
        <p:spPr/>
        <p:txBody>
          <a:bodyPr/>
          <a:lstStyle/>
          <a:p>
            <a:r>
              <a:rPr lang="en-US" dirty="0">
                <a:latin typeface="Garamond" panose="02020404030301010803" pitchFamily="18" charset="0"/>
              </a:rPr>
              <a:t>Even though the deadline for FY20 permanent budget transfers is on 3/31/20, it is to your benefit to permanently base fund any unfunded positions by 1/31/20 so you receive full CEC</a:t>
            </a:r>
          </a:p>
          <a:p>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5</a:t>
            </a:fld>
            <a:endParaRPr lang="en-US"/>
          </a:p>
        </p:txBody>
      </p:sp>
    </p:spTree>
    <p:extLst>
      <p:ext uri="{BB962C8B-B14F-4D97-AF65-F5344CB8AC3E}">
        <p14:creationId xmlns:p14="http://schemas.microsoft.com/office/powerpoint/2010/main" val="3815416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 will be taking the lead on Local Budgets.</a:t>
            </a:r>
          </a:p>
          <a:p>
            <a:endParaRPr lang="en-US" dirty="0"/>
          </a:p>
          <a:p>
            <a:r>
              <a:rPr lang="en-US" dirty="0" smtClean="0"/>
              <a:t>We’re working on getting instructions &amp; information uploaded in Google Drive (not Google Sites).  The goal is to have all this information available on 1/24/20</a:t>
            </a: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6</a:t>
            </a:fld>
            <a:endParaRPr lang="en-US"/>
          </a:p>
        </p:txBody>
      </p:sp>
    </p:spTree>
    <p:extLst>
      <p:ext uri="{BB962C8B-B14F-4D97-AF65-F5344CB8AC3E}">
        <p14:creationId xmlns:p14="http://schemas.microsoft.com/office/powerpoint/2010/main" val="1516570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March 15</a:t>
            </a:r>
            <a:r>
              <a:rPr lang="en-US" baseline="30000" dirty="0"/>
              <a:t>th</a:t>
            </a:r>
            <a:r>
              <a:rPr lang="en-US" dirty="0"/>
              <a:t> – All faculty and staff who are active benefit eligible employees on March 15</a:t>
            </a:r>
            <a:r>
              <a:rPr lang="en-US" baseline="30000" dirty="0"/>
              <a:t>th</a:t>
            </a:r>
            <a:r>
              <a:rPr lang="en-US" dirty="0"/>
              <a:t> are eligible for consideration for a CEC increase in FY20 provided there is no break in service between that day and the start of the new fiscal year.</a:t>
            </a:r>
          </a:p>
          <a:p>
            <a:endParaRPr lang="en-US" dirty="0"/>
          </a:p>
          <a:p>
            <a:r>
              <a:rPr lang="en-US" dirty="0"/>
              <a:t>Staff performance evaluation ratings recorded in PS on March 15</a:t>
            </a:r>
            <a:r>
              <a:rPr lang="en-US" baseline="30000" dirty="0"/>
              <a:t>th</a:t>
            </a:r>
            <a:r>
              <a:rPr lang="en-US" dirty="0"/>
              <a:t> will be used for the FY20 CEC.</a:t>
            </a:r>
          </a:p>
          <a:p>
            <a:endParaRPr lang="en-US" dirty="0"/>
          </a:p>
          <a:p>
            <a:r>
              <a:rPr lang="en-US" dirty="0"/>
              <a:t>Employee’s compensation rate in effective on March 15</a:t>
            </a:r>
            <a:r>
              <a:rPr lang="en-US" baseline="30000" dirty="0"/>
              <a:t>th</a:t>
            </a:r>
            <a:r>
              <a:rPr lang="en-US" dirty="0"/>
              <a:t> will be used as the base rate for CEC increases.</a:t>
            </a:r>
          </a:p>
          <a:p>
            <a:endParaRPr lang="en-US" dirty="0"/>
          </a:p>
          <a:p>
            <a:r>
              <a:rPr lang="en-US" dirty="0"/>
              <a:t>March 16</a:t>
            </a:r>
            <a:r>
              <a:rPr lang="en-US" baseline="30000" dirty="0"/>
              <a:t>th</a:t>
            </a:r>
            <a:r>
              <a:rPr lang="en-US" dirty="0"/>
              <a:t> through CEC Effective Date-New salary changes for merit, equity and reclassification are not to occur between March 16</a:t>
            </a:r>
            <a:r>
              <a:rPr lang="en-US" baseline="30000" dirty="0"/>
              <a:t>th</a:t>
            </a:r>
            <a:r>
              <a:rPr lang="en-US" dirty="0"/>
              <a:t> and the fiscal year CEC effective date.  For any promotions or transfer, the CEC amount will be added on top of any salary change that becomes effective between Snapshot Day and the Fy20 start date</a:t>
            </a:r>
          </a:p>
          <a:p>
            <a:endParaRPr lang="en-US" dirty="0"/>
          </a:p>
          <a:p>
            <a:r>
              <a:rPr lang="en-US" dirty="0"/>
              <a:t>Any question regarding CEC, please contact Catherine </a:t>
            </a:r>
            <a:r>
              <a:rPr lang="en-US" dirty="0" err="1"/>
              <a:t>Weitz</a:t>
            </a:r>
            <a:endParaRPr lang="en-US" dirty="0"/>
          </a:p>
          <a:p>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7</a:t>
            </a:fld>
            <a:endParaRPr lang="en-US"/>
          </a:p>
        </p:txBody>
      </p:sp>
    </p:spTree>
    <p:extLst>
      <p:ext uri="{BB962C8B-B14F-4D97-AF65-F5344CB8AC3E}">
        <p14:creationId xmlns:p14="http://schemas.microsoft.com/office/powerpoint/2010/main" val="727115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aramond" panose="02020404030301010803" pitchFamily="18" charset="0"/>
              </a:rPr>
              <a:t>Budget, Planning &amp; Forecasting System:</a:t>
            </a:r>
          </a:p>
          <a:p>
            <a:pPr marL="171450" indent="-171450">
              <a:buFont typeface="Arial" panose="020B0604020202020204" pitchFamily="34" charset="0"/>
              <a:buChar char="•"/>
            </a:pPr>
            <a:r>
              <a:rPr lang="en-US" dirty="0" smtClean="0">
                <a:latin typeface="Garamond" panose="02020404030301010803" pitchFamily="18" charset="0"/>
              </a:rPr>
              <a:t>One vendor met requirements</a:t>
            </a:r>
          </a:p>
          <a:p>
            <a:pPr marL="171450" indent="-171450">
              <a:buFont typeface="Arial" panose="020B0604020202020204" pitchFamily="34" charset="0"/>
              <a:buChar char="•"/>
            </a:pPr>
            <a:r>
              <a:rPr lang="en-US" dirty="0" smtClean="0">
                <a:latin typeface="Garamond" panose="02020404030301010803" pitchFamily="18" charset="0"/>
              </a:rPr>
              <a:t>Vendor demo on campus on 1/13/20</a:t>
            </a:r>
          </a:p>
          <a:p>
            <a:pPr marL="171450" indent="-171450">
              <a:buFont typeface="Arial" panose="020B0604020202020204" pitchFamily="34" charset="0"/>
              <a:buChar char="•"/>
            </a:pPr>
            <a:r>
              <a:rPr lang="en-US" dirty="0" smtClean="0">
                <a:latin typeface="Garamond" panose="02020404030301010803" pitchFamily="18" charset="0"/>
              </a:rPr>
              <a:t>The vendor has been given a script-purpose of demo is for high level overview to judge the look and feel of the system</a:t>
            </a:r>
          </a:p>
          <a:p>
            <a:pPr marL="171450" indent="-171450">
              <a:buFont typeface="Arial" panose="020B0604020202020204" pitchFamily="34" charset="0"/>
              <a:buChar char="•"/>
            </a:pPr>
            <a:r>
              <a:rPr lang="en-US" dirty="0" smtClean="0">
                <a:latin typeface="Garamond" panose="02020404030301010803" pitchFamily="18" charset="0"/>
              </a:rPr>
              <a:t>RFP requirements are available upon request</a:t>
            </a:r>
          </a:p>
          <a:p>
            <a:pPr marL="171450" indent="-171450">
              <a:buFont typeface="Arial" panose="020B0604020202020204" pitchFamily="34" charset="0"/>
              <a:buChar char="•"/>
            </a:pPr>
            <a:r>
              <a:rPr lang="en-US" dirty="0" smtClean="0">
                <a:latin typeface="Garamond" panose="02020404030301010803" pitchFamily="18" charset="0"/>
              </a:rPr>
              <a:t>Current estimated goal is to go live with a budget system in July, 2021</a:t>
            </a:r>
          </a:p>
          <a:p>
            <a:pPr marL="171450" indent="-171450">
              <a:buFont typeface="Arial" panose="020B0604020202020204" pitchFamily="34" charset="0"/>
              <a:buChar char="•"/>
            </a:pPr>
            <a:endParaRPr lang="en-US" dirty="0">
              <a:latin typeface="Garamond" panose="02020404030301010803" pitchFamily="18" charset="0"/>
            </a:endParaRPr>
          </a:p>
          <a:p>
            <a:pPr marL="171450" indent="-171450">
              <a:buFont typeface="Arial" panose="020B0604020202020204" pitchFamily="34" charset="0"/>
              <a:buChar char="•"/>
            </a:pPr>
            <a:endParaRPr lang="en-US" dirty="0" smtClean="0">
              <a:latin typeface="Garamond" panose="02020404030301010803" pitchFamily="18" charset="0"/>
            </a:endParaRPr>
          </a:p>
          <a:p>
            <a:r>
              <a:rPr lang="en-US" dirty="0" smtClean="0">
                <a:latin typeface="Garamond" panose="02020404030301010803" pitchFamily="18" charset="0"/>
              </a:rPr>
              <a:t>Position Budget &amp; </a:t>
            </a:r>
            <a:r>
              <a:rPr lang="en-US" dirty="0" err="1" smtClean="0">
                <a:latin typeface="Garamond" panose="02020404030301010803" pitchFamily="18" charset="0"/>
              </a:rPr>
              <a:t>PageUp</a:t>
            </a:r>
            <a:r>
              <a:rPr lang="en-US" dirty="0" smtClean="0">
                <a:latin typeface="Garamond" panose="02020404030301010803" pitchFamily="18" charset="0"/>
              </a:rPr>
              <a:t>:</a:t>
            </a:r>
          </a:p>
          <a:p>
            <a:pPr marL="171450" indent="-171450">
              <a:buFont typeface="Arial" panose="020B0604020202020204" pitchFamily="34" charset="0"/>
              <a:buChar char="•"/>
            </a:pPr>
            <a:r>
              <a:rPr lang="en-US" dirty="0" smtClean="0">
                <a:latin typeface="Garamond" panose="02020404030301010803" pitchFamily="18" charset="0"/>
              </a:rPr>
              <a:t>Our office has created </a:t>
            </a:r>
            <a:r>
              <a:rPr lang="en-US" dirty="0" err="1" smtClean="0">
                <a:latin typeface="Garamond" panose="02020404030301010803" pitchFamily="18" charset="0"/>
              </a:rPr>
              <a:t>Smartsheet</a:t>
            </a:r>
            <a:r>
              <a:rPr lang="en-US" dirty="0" smtClean="0">
                <a:latin typeface="Garamond" panose="02020404030301010803" pitchFamily="18" charset="0"/>
              </a:rPr>
              <a:t> for Position Budgets</a:t>
            </a:r>
          </a:p>
          <a:p>
            <a:pPr marL="171450" indent="-171450">
              <a:buFont typeface="Arial" panose="020B0604020202020204" pitchFamily="34" charset="0"/>
              <a:buChar char="•"/>
            </a:pPr>
            <a:r>
              <a:rPr lang="en-US" dirty="0" smtClean="0">
                <a:latin typeface="Garamond" panose="02020404030301010803" pitchFamily="18" charset="0"/>
              </a:rPr>
              <a:t>If you recall with the rollout of </a:t>
            </a:r>
            <a:r>
              <a:rPr lang="en-US" dirty="0" err="1" smtClean="0">
                <a:latin typeface="Garamond" panose="02020404030301010803" pitchFamily="18" charset="0"/>
              </a:rPr>
              <a:t>PageUp</a:t>
            </a:r>
            <a:r>
              <a:rPr lang="en-US" dirty="0" smtClean="0">
                <a:latin typeface="Garamond" panose="02020404030301010803" pitchFamily="18" charset="0"/>
              </a:rPr>
              <a:t>, OBP will not be </a:t>
            </a:r>
            <a:r>
              <a:rPr lang="en-US" dirty="0" err="1" smtClean="0">
                <a:latin typeface="Garamond" panose="02020404030301010803" pitchFamily="18" charset="0"/>
              </a:rPr>
              <a:t>PageUp</a:t>
            </a:r>
            <a:r>
              <a:rPr lang="en-US" dirty="0" smtClean="0">
                <a:latin typeface="Garamond" panose="02020404030301010803" pitchFamily="18" charset="0"/>
              </a:rPr>
              <a:t>.  Departments will need to get budget approved before initiate </a:t>
            </a:r>
            <a:r>
              <a:rPr lang="en-US" dirty="0" err="1" smtClean="0">
                <a:latin typeface="Garamond" panose="02020404030301010803" pitchFamily="18" charset="0"/>
              </a:rPr>
              <a:t>PageUp</a:t>
            </a:r>
            <a:endParaRPr lang="en-US" dirty="0" smtClean="0">
              <a:latin typeface="Garamond" panose="02020404030301010803" pitchFamily="18" charset="0"/>
            </a:endParaRPr>
          </a:p>
          <a:p>
            <a:pPr marL="171450" indent="-171450">
              <a:buFont typeface="Arial" panose="020B0604020202020204" pitchFamily="34" charset="0"/>
              <a:buChar char="•"/>
            </a:pPr>
            <a:r>
              <a:rPr lang="en-US" dirty="0" smtClean="0">
                <a:latin typeface="Garamond" panose="02020404030301010803" pitchFamily="18" charset="0"/>
              </a:rPr>
              <a:t>We’re in limbo right now.  Once we have information on </a:t>
            </a:r>
            <a:r>
              <a:rPr lang="en-US" dirty="0" err="1" smtClean="0">
                <a:latin typeface="Garamond" panose="02020404030301010803" pitchFamily="18" charset="0"/>
              </a:rPr>
              <a:t>PageUp</a:t>
            </a:r>
            <a:r>
              <a:rPr lang="en-US" dirty="0" smtClean="0">
                <a:latin typeface="Garamond" panose="02020404030301010803" pitchFamily="18" charset="0"/>
              </a:rPr>
              <a:t>, we like to test it with end users</a:t>
            </a:r>
            <a:endParaRPr lang="en-US"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fld id="{FA26487E-518C-43F7-A8EE-728BE395642E}" type="slidenum">
              <a:rPr lang="en-US" smtClean="0"/>
              <a:pPr/>
              <a:t>8</a:t>
            </a:fld>
            <a:endParaRPr lang="en-US"/>
          </a:p>
        </p:txBody>
      </p:sp>
    </p:spTree>
    <p:extLst>
      <p:ext uri="{BB962C8B-B14F-4D97-AF65-F5344CB8AC3E}">
        <p14:creationId xmlns:p14="http://schemas.microsoft.com/office/powerpoint/2010/main" val="3768591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563666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7617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34694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090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036946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723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836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78959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3814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62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838200"/>
          </a:xfrm>
          <a:prstGeom prst="rect">
            <a:avLst/>
          </a:prstGeom>
        </p:spPr>
      </p:pic>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6286414"/>
            <a:ext cx="9144000" cy="582507"/>
          </a:xfrm>
          <a:prstGeom prst="rect">
            <a:avLst/>
          </a:prstGeom>
        </p:spPr>
      </p:pic>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a:solidFill>
                  <a:schemeClr val="bg1"/>
                </a:solidFill>
              </a:rPr>
              <a:t>© 2015 Boise State University</a:t>
            </a: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5" name="Picture 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40931" y="172164"/>
            <a:ext cx="1862138" cy="493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b="0" kern="1200" baseline="0">
          <a:solidFill>
            <a:srgbClr val="09347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90000"/>
              <a:lumOff val="1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tx1">
              <a:lumMod val="90000"/>
              <a:lumOff val="1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90000"/>
              <a:lumOff val="1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a:solidFill>
                  <a:schemeClr val="bg1"/>
                </a:solidFill>
              </a:rPr>
              <a:t>© 2012 Boise State University</a:t>
            </a: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1026" name="Picture 2" descr="C:\Users\teriwilliams\Desktop\logo_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40931" y="183616"/>
            <a:ext cx="1862138" cy="493871"/>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5638800"/>
            <a:ext cx="9144000" cy="1219200"/>
          </a:xfrm>
          <a:prstGeom prst="rect">
            <a:avLst/>
          </a:prstGeom>
        </p:spPr>
      </p:pic>
    </p:spTree>
    <p:extLst>
      <p:ext uri="{BB962C8B-B14F-4D97-AF65-F5344CB8AC3E}">
        <p14:creationId xmlns:p14="http://schemas.microsoft.com/office/powerpoint/2010/main" val="733804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00"/>
            <a:ext cx="7772400" cy="1470025"/>
          </a:xfrm>
        </p:spPr>
        <p:txBody>
          <a:bodyPr>
            <a:normAutofit fontScale="90000"/>
          </a:bodyPr>
          <a:lstStyle/>
          <a:p>
            <a:r>
              <a:rPr lang="en-US" dirty="0">
                <a:latin typeface="Garamond" charset="0"/>
                <a:ea typeface="Garamond" charset="0"/>
                <a:cs typeface="Garamond" charset="0"/>
              </a:rPr>
              <a:t/>
            </a:r>
            <a:br>
              <a:rPr lang="en-US" dirty="0">
                <a:latin typeface="Garamond" charset="0"/>
                <a:ea typeface="Garamond" charset="0"/>
                <a:cs typeface="Garamond" charset="0"/>
              </a:rPr>
            </a:br>
            <a:r>
              <a:rPr lang="en-US" b="1" dirty="0" smtClean="0">
                <a:latin typeface="Garamond" charset="0"/>
                <a:ea typeface="Garamond" charset="0"/>
                <a:cs typeface="Garamond" charset="0"/>
              </a:rPr>
              <a:t>FY21 Budget Kickoff Meeting</a:t>
            </a:r>
            <a:br>
              <a:rPr lang="en-US" b="1" dirty="0" smtClean="0">
                <a:latin typeface="Garamond" charset="0"/>
                <a:ea typeface="Garamond" charset="0"/>
                <a:cs typeface="Garamond" charset="0"/>
              </a:rPr>
            </a:br>
            <a:r>
              <a:rPr lang="en-US" dirty="0">
                <a:latin typeface="Garamond" charset="0"/>
                <a:ea typeface="Garamond" charset="0"/>
                <a:cs typeface="Garamond" charset="0"/>
              </a:rPr>
              <a:t/>
            </a:r>
            <a:br>
              <a:rPr lang="en-US" dirty="0">
                <a:latin typeface="Garamond" charset="0"/>
                <a:ea typeface="Garamond" charset="0"/>
                <a:cs typeface="Garamond" charset="0"/>
              </a:rPr>
            </a:br>
            <a:r>
              <a:rPr lang="en-US" sz="2400" dirty="0">
                <a:latin typeface="Garamond" charset="0"/>
                <a:ea typeface="Garamond" charset="0"/>
                <a:cs typeface="Garamond" charset="0"/>
              </a:rPr>
              <a:t>Business Manager Meeting</a:t>
            </a:r>
            <a:br>
              <a:rPr lang="en-US" sz="2400" dirty="0">
                <a:latin typeface="Garamond" charset="0"/>
                <a:ea typeface="Garamond" charset="0"/>
                <a:cs typeface="Garamond" charset="0"/>
              </a:rPr>
            </a:br>
            <a:r>
              <a:rPr lang="en-US" sz="2400" dirty="0" smtClean="0">
                <a:latin typeface="Garamond" charset="0"/>
                <a:ea typeface="Garamond" charset="0"/>
                <a:cs typeface="Garamond" charset="0"/>
              </a:rPr>
              <a:t>1.8.20</a:t>
            </a:r>
            <a:endParaRPr lang="en-US" sz="2400" dirty="0">
              <a:latin typeface="Garamond" charset="0"/>
              <a:ea typeface="Garamond" charset="0"/>
              <a:cs typeface="Garamond" charset="0"/>
            </a:endParaRPr>
          </a:p>
        </p:txBody>
      </p:sp>
      <p:sp>
        <p:nvSpPr>
          <p:cNvPr id="5" name="Subtitle 4"/>
          <p:cNvSpPr>
            <a:spLocks noGrp="1"/>
          </p:cNvSpPr>
          <p:nvPr>
            <p:ph type="subTitle" idx="1"/>
          </p:nvPr>
        </p:nvSpPr>
        <p:spPr>
          <a:xfrm>
            <a:off x="1866900" y="4038600"/>
            <a:ext cx="5410200" cy="1371600"/>
          </a:xfrm>
        </p:spPr>
        <p:txBody>
          <a:bodyPr>
            <a:normAutofit/>
          </a:bodyPr>
          <a:lstStyle/>
          <a:p>
            <a:endParaRPr lang="en-US" dirty="0"/>
          </a:p>
          <a:p>
            <a:endParaRPr lang="en-US" dirty="0">
              <a:latin typeface="Garamond" charset="0"/>
              <a:ea typeface="Garamond" charset="0"/>
              <a:cs typeface="Garamond" charset="0"/>
            </a:endParaRPr>
          </a:p>
        </p:txBody>
      </p:sp>
    </p:spTree>
    <p:extLst>
      <p:ext uri="{BB962C8B-B14F-4D97-AF65-F5344CB8AC3E}">
        <p14:creationId xmlns:p14="http://schemas.microsoft.com/office/powerpoint/2010/main" val="172413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Governor’s Recommended Budget</a:t>
            </a:r>
            <a:endParaRPr lang="en-US" dirty="0">
              <a:latin typeface="Garamond" panose="02020404030301010803"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02009981"/>
              </p:ext>
            </p:extLst>
          </p:nvPr>
        </p:nvGraphicFramePr>
        <p:xfrm>
          <a:off x="1371600" y="1905000"/>
          <a:ext cx="6019800" cy="359664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932908260"/>
                    </a:ext>
                  </a:extLst>
                </a:gridCol>
                <a:gridCol w="1524000">
                  <a:extLst>
                    <a:ext uri="{9D8B030D-6E8A-4147-A177-3AD203B41FA5}">
                      <a16:colId xmlns:a16="http://schemas.microsoft.com/office/drawing/2014/main" val="2060166960"/>
                    </a:ext>
                  </a:extLst>
                </a:gridCol>
              </a:tblGrid>
              <a:tr h="370840">
                <a:tc>
                  <a:txBody>
                    <a:bodyPr/>
                    <a:lstStyle/>
                    <a:p>
                      <a:r>
                        <a:rPr lang="en-US" sz="2000" b="0" dirty="0" smtClean="0">
                          <a:solidFill>
                            <a:schemeClr val="tx1"/>
                          </a:solidFill>
                          <a:latin typeface="Garamond" panose="02020404030301010803" pitchFamily="18" charset="0"/>
                        </a:rPr>
                        <a:t>Enrollment Workload Adjustment</a:t>
                      </a:r>
                      <a:endParaRPr lang="en-US" sz="2000" b="0" dirty="0">
                        <a:solidFill>
                          <a:schemeClr val="tx1"/>
                        </a:solidFill>
                        <a:latin typeface="Garamond" panose="02020404030301010803" pitchFamily="18" charset="0"/>
                      </a:endParaRPr>
                    </a:p>
                  </a:txBody>
                  <a:tcPr>
                    <a:solidFill>
                      <a:schemeClr val="bg1">
                        <a:lumMod val="75000"/>
                      </a:schemeClr>
                    </a:solidFill>
                  </a:tcPr>
                </a:tc>
                <a:tc>
                  <a:txBody>
                    <a:bodyPr/>
                    <a:lstStyle/>
                    <a:p>
                      <a:pPr algn="r"/>
                      <a:r>
                        <a:rPr lang="en-US" sz="2000" b="0" dirty="0" smtClean="0">
                          <a:solidFill>
                            <a:schemeClr val="tx1"/>
                          </a:solidFill>
                          <a:latin typeface="Garamond" panose="02020404030301010803" pitchFamily="18" charset="0"/>
                        </a:rPr>
                        <a:t>$2,831,300</a:t>
                      </a:r>
                      <a:endParaRPr lang="en-US" sz="2000" b="0" dirty="0">
                        <a:solidFill>
                          <a:schemeClr val="tx1"/>
                        </a:solidFill>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2224877086"/>
                  </a:ext>
                </a:extLst>
              </a:tr>
              <a:tr h="370840">
                <a:tc>
                  <a:txBody>
                    <a:bodyPr/>
                    <a:lstStyle/>
                    <a:p>
                      <a:r>
                        <a:rPr lang="en-US" sz="2000" dirty="0" smtClean="0">
                          <a:latin typeface="Garamond" panose="02020404030301010803" pitchFamily="18" charset="0"/>
                        </a:rPr>
                        <a:t>2% General Fund Budget</a:t>
                      </a:r>
                      <a:r>
                        <a:rPr lang="en-US" sz="2000" baseline="0" dirty="0" smtClean="0">
                          <a:latin typeface="Garamond" panose="02020404030301010803" pitchFamily="18" charset="0"/>
                        </a:rPr>
                        <a:t> Cut</a:t>
                      </a:r>
                      <a:endParaRPr lang="en-US" sz="2000" dirty="0">
                        <a:latin typeface="Garamond" panose="02020404030301010803" pitchFamily="18" charset="0"/>
                      </a:endParaRPr>
                    </a:p>
                  </a:txBody>
                  <a:tcPr>
                    <a:solidFill>
                      <a:schemeClr val="bg1">
                        <a:lumMod val="75000"/>
                      </a:schemeClr>
                    </a:solidFill>
                  </a:tcPr>
                </a:tc>
                <a:tc>
                  <a:txBody>
                    <a:bodyPr/>
                    <a:lstStyle/>
                    <a:p>
                      <a:pPr algn="r"/>
                      <a:r>
                        <a:rPr lang="en-US" sz="2000" dirty="0" smtClean="0">
                          <a:solidFill>
                            <a:srgbClr val="FF0000"/>
                          </a:solidFill>
                          <a:latin typeface="Garamond" panose="02020404030301010803" pitchFamily="18" charset="0"/>
                        </a:rPr>
                        <a:t>($2,104,000)</a:t>
                      </a:r>
                      <a:endParaRPr lang="en-US" sz="2000" dirty="0">
                        <a:solidFill>
                          <a:srgbClr val="FF0000"/>
                        </a:solidFill>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4044399413"/>
                  </a:ext>
                </a:extLst>
              </a:tr>
              <a:tr h="370840">
                <a:tc>
                  <a:txBody>
                    <a:bodyPr/>
                    <a:lstStyle/>
                    <a:p>
                      <a:r>
                        <a:rPr lang="en-US" sz="2000" dirty="0" smtClean="0">
                          <a:latin typeface="Garamond" panose="02020404030301010803" pitchFamily="18" charset="0"/>
                        </a:rPr>
                        <a:t>2% CEC:</a:t>
                      </a:r>
                    </a:p>
                  </a:txBody>
                  <a:tcPr>
                    <a:solidFill>
                      <a:schemeClr val="bg1">
                        <a:lumMod val="75000"/>
                      </a:schemeClr>
                    </a:solidFill>
                  </a:tcPr>
                </a:tc>
                <a:tc>
                  <a:txBody>
                    <a:bodyPr/>
                    <a:lstStyle/>
                    <a:p>
                      <a:pPr algn="r"/>
                      <a:endParaRPr lang="en-US" sz="2000" dirty="0">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628251220"/>
                  </a:ext>
                </a:extLst>
              </a:tr>
              <a:tr h="370840">
                <a:tc>
                  <a:txBody>
                    <a:bodyPr/>
                    <a:lstStyle/>
                    <a:p>
                      <a:r>
                        <a:rPr lang="en-US" sz="2000" dirty="0" smtClean="0">
                          <a:latin typeface="Garamond" panose="02020404030301010803" pitchFamily="18" charset="0"/>
                        </a:rPr>
                        <a:t>  - State $1,545,300</a:t>
                      </a:r>
                    </a:p>
                    <a:p>
                      <a:r>
                        <a:rPr lang="en-US" sz="2000" dirty="0" smtClean="0">
                          <a:latin typeface="Garamond" panose="02020404030301010803" pitchFamily="18" charset="0"/>
                        </a:rPr>
                        <a:t>  -</a:t>
                      </a:r>
                      <a:r>
                        <a:rPr lang="en-US" sz="2000" baseline="0" dirty="0" smtClean="0">
                          <a:latin typeface="Garamond" panose="02020404030301010803" pitchFamily="18" charset="0"/>
                        </a:rPr>
                        <a:t> Boise State University</a:t>
                      </a:r>
                      <a:endParaRPr lang="en-US" sz="2000" dirty="0">
                        <a:latin typeface="Garamond" panose="02020404030301010803" pitchFamily="18" charset="0"/>
                      </a:endParaRPr>
                    </a:p>
                  </a:txBody>
                  <a:tcPr>
                    <a:solidFill>
                      <a:schemeClr val="bg1">
                        <a:lumMod val="75000"/>
                      </a:schemeClr>
                    </a:solidFill>
                  </a:tcPr>
                </a:tc>
                <a:tc>
                  <a:txBody>
                    <a:bodyPr/>
                    <a:lstStyle/>
                    <a:p>
                      <a:pPr algn="r"/>
                      <a:endParaRPr lang="en-US" sz="2000" dirty="0" smtClean="0">
                        <a:latin typeface="Garamond" panose="02020404030301010803" pitchFamily="18" charset="0"/>
                      </a:endParaRPr>
                    </a:p>
                    <a:p>
                      <a:pPr algn="r"/>
                      <a:r>
                        <a:rPr lang="en-US" sz="2000" dirty="0" smtClean="0">
                          <a:solidFill>
                            <a:srgbClr val="FF0000"/>
                          </a:solidFill>
                          <a:latin typeface="Garamond" panose="02020404030301010803" pitchFamily="18" charset="0"/>
                        </a:rPr>
                        <a:t>($1,546,900)</a:t>
                      </a:r>
                      <a:endParaRPr lang="en-US" sz="2000" dirty="0">
                        <a:solidFill>
                          <a:srgbClr val="FF0000"/>
                        </a:solidFill>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2666411980"/>
                  </a:ext>
                </a:extLst>
              </a:tr>
              <a:tr h="370840">
                <a:tc>
                  <a:txBody>
                    <a:bodyPr/>
                    <a:lstStyle/>
                    <a:p>
                      <a:r>
                        <a:rPr lang="en-US" sz="2000" dirty="0" smtClean="0">
                          <a:latin typeface="Garamond" panose="02020404030301010803" pitchFamily="18" charset="0"/>
                        </a:rPr>
                        <a:t>Occupancy Cost:</a:t>
                      </a:r>
                    </a:p>
                    <a:p>
                      <a:r>
                        <a:rPr lang="en-US" sz="2000" dirty="0" smtClean="0">
                          <a:latin typeface="Garamond" panose="02020404030301010803" pitchFamily="18" charset="0"/>
                        </a:rPr>
                        <a:t>  -</a:t>
                      </a:r>
                      <a:r>
                        <a:rPr lang="en-US" sz="2000" baseline="0" dirty="0" smtClean="0">
                          <a:latin typeface="Garamond" panose="02020404030301010803" pitchFamily="18" charset="0"/>
                        </a:rPr>
                        <a:t> Requested $1,491,400</a:t>
                      </a:r>
                    </a:p>
                    <a:p>
                      <a:r>
                        <a:rPr lang="en-US" sz="2000" baseline="0" dirty="0" smtClean="0">
                          <a:latin typeface="Garamond" panose="02020404030301010803" pitchFamily="18" charset="0"/>
                        </a:rPr>
                        <a:t>  - Funded $392,700 + $191,000 from last</a:t>
                      </a:r>
                    </a:p>
                    <a:p>
                      <a:r>
                        <a:rPr lang="en-US" sz="2000" baseline="0" dirty="0" smtClean="0">
                          <a:latin typeface="Garamond" panose="02020404030301010803" pitchFamily="18" charset="0"/>
                        </a:rPr>
                        <a:t>     year = $583,700</a:t>
                      </a:r>
                      <a:endParaRPr lang="en-US" sz="2000" dirty="0">
                        <a:latin typeface="Garamond" panose="02020404030301010803" pitchFamily="18" charset="0"/>
                      </a:endParaRPr>
                    </a:p>
                  </a:txBody>
                  <a:tcPr>
                    <a:solidFill>
                      <a:schemeClr val="bg1">
                        <a:lumMod val="75000"/>
                      </a:schemeClr>
                    </a:solidFill>
                  </a:tcPr>
                </a:tc>
                <a:tc>
                  <a:txBody>
                    <a:bodyPr/>
                    <a:lstStyle/>
                    <a:p>
                      <a:pPr algn="r"/>
                      <a:endParaRPr lang="en-US" sz="2000" dirty="0" smtClean="0">
                        <a:latin typeface="Garamond" panose="02020404030301010803" pitchFamily="18" charset="0"/>
                      </a:endParaRPr>
                    </a:p>
                    <a:p>
                      <a:pPr algn="r"/>
                      <a:endParaRPr lang="en-US" sz="2000" dirty="0" smtClean="0">
                        <a:latin typeface="Garamond" panose="02020404030301010803" pitchFamily="18" charset="0"/>
                      </a:endParaRPr>
                    </a:p>
                    <a:p>
                      <a:pPr algn="r"/>
                      <a:endParaRPr lang="en-US" sz="2000" dirty="0" smtClean="0">
                        <a:solidFill>
                          <a:srgbClr val="FF0000"/>
                        </a:solidFill>
                        <a:latin typeface="Garamond" panose="02020404030301010803" pitchFamily="18" charset="0"/>
                      </a:endParaRPr>
                    </a:p>
                    <a:p>
                      <a:pPr algn="r"/>
                      <a:r>
                        <a:rPr lang="en-US" sz="2000" dirty="0" smtClean="0">
                          <a:solidFill>
                            <a:srgbClr val="FF0000"/>
                          </a:solidFill>
                          <a:latin typeface="Garamond" panose="02020404030301010803" pitchFamily="18" charset="0"/>
                        </a:rPr>
                        <a:t>($907,700)</a:t>
                      </a:r>
                      <a:endParaRPr lang="en-US" sz="2000" dirty="0">
                        <a:solidFill>
                          <a:srgbClr val="FF0000"/>
                        </a:solidFill>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2870684723"/>
                  </a:ext>
                </a:extLst>
              </a:tr>
              <a:tr h="370840">
                <a:tc>
                  <a:txBody>
                    <a:bodyPr/>
                    <a:lstStyle/>
                    <a:p>
                      <a:r>
                        <a:rPr lang="en-US" sz="2000" dirty="0" smtClean="0">
                          <a:latin typeface="Garamond" panose="02020404030301010803" pitchFamily="18" charset="0"/>
                        </a:rPr>
                        <a:t>Total funding shortage</a:t>
                      </a:r>
                      <a:endParaRPr lang="en-US" sz="2000" dirty="0">
                        <a:latin typeface="Garamond" panose="02020404030301010803" pitchFamily="18" charset="0"/>
                      </a:endParaRPr>
                    </a:p>
                  </a:txBody>
                  <a:tcPr>
                    <a:solidFill>
                      <a:schemeClr val="bg1">
                        <a:lumMod val="75000"/>
                      </a:schemeClr>
                    </a:solidFill>
                  </a:tcPr>
                </a:tc>
                <a:tc>
                  <a:txBody>
                    <a:bodyPr/>
                    <a:lstStyle/>
                    <a:p>
                      <a:pPr algn="r"/>
                      <a:r>
                        <a:rPr lang="en-US" sz="2000" b="1" dirty="0" smtClean="0">
                          <a:solidFill>
                            <a:srgbClr val="FF0000"/>
                          </a:solidFill>
                          <a:latin typeface="Garamond" panose="02020404030301010803" pitchFamily="18" charset="0"/>
                        </a:rPr>
                        <a:t>($1,727,300)</a:t>
                      </a:r>
                      <a:endParaRPr lang="en-US" sz="2000" b="1" dirty="0">
                        <a:solidFill>
                          <a:srgbClr val="FF0000"/>
                        </a:solidFill>
                        <a:latin typeface="Garamond" panose="02020404030301010803" pitchFamily="18" charset="0"/>
                      </a:endParaRPr>
                    </a:p>
                  </a:txBody>
                  <a:tcPr>
                    <a:solidFill>
                      <a:schemeClr val="bg1">
                        <a:lumMod val="75000"/>
                      </a:schemeClr>
                    </a:solidFill>
                  </a:tcPr>
                </a:tc>
                <a:extLst>
                  <a:ext uri="{0D108BD9-81ED-4DB2-BD59-A6C34878D82A}">
                    <a16:rowId xmlns:a16="http://schemas.microsoft.com/office/drawing/2014/main" val="2964355370"/>
                  </a:ext>
                </a:extLst>
              </a:tr>
            </a:tbl>
          </a:graphicData>
        </a:graphic>
      </p:graphicFrame>
    </p:spTree>
    <p:extLst>
      <p:ext uri="{BB962C8B-B14F-4D97-AF65-F5344CB8AC3E}">
        <p14:creationId xmlns:p14="http://schemas.microsoft.com/office/powerpoint/2010/main" val="1772695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Garamond" panose="02020404030301010803" pitchFamily="18" charset="0"/>
              </a:rPr>
              <a:t>Budget Process Calendar</a:t>
            </a:r>
          </a:p>
        </p:txBody>
      </p:sp>
      <p:sp>
        <p:nvSpPr>
          <p:cNvPr id="3" name="Content Placeholder 2"/>
          <p:cNvSpPr>
            <a:spLocks noGrp="1"/>
          </p:cNvSpPr>
          <p:nvPr>
            <p:ph idx="1"/>
          </p:nvPr>
        </p:nvSpPr>
        <p:spPr>
          <a:xfrm>
            <a:off x="152400" y="1828801"/>
            <a:ext cx="8229600" cy="3733800"/>
          </a:xfrm>
        </p:spPr>
        <p:txBody>
          <a:bodyPr>
            <a:normAutofit fontScale="92500" lnSpcReduction="10000"/>
          </a:bodyPr>
          <a:lstStyle/>
          <a:p>
            <a:r>
              <a:rPr lang="en-US" sz="2400" dirty="0">
                <a:latin typeface="Garamond" panose="02020404030301010803" pitchFamily="18" charset="0"/>
              </a:rPr>
              <a:t>Important due dates coming up</a:t>
            </a:r>
          </a:p>
          <a:p>
            <a:pPr lvl="1"/>
            <a:r>
              <a:rPr lang="en-US" sz="2400" dirty="0" smtClean="0">
                <a:latin typeface="Garamond" panose="02020404030301010803" pitchFamily="18" charset="0"/>
              </a:rPr>
              <a:t>1/24/20 FY21 </a:t>
            </a:r>
            <a:r>
              <a:rPr lang="en-US" sz="2400" dirty="0">
                <a:latin typeface="Garamond" panose="02020404030301010803" pitchFamily="18" charset="0"/>
              </a:rPr>
              <a:t>Local Budget </a:t>
            </a:r>
            <a:r>
              <a:rPr lang="en-US" sz="2400" dirty="0" smtClean="0">
                <a:latin typeface="Garamond" panose="02020404030301010803" pitchFamily="18" charset="0"/>
              </a:rPr>
              <a:t>Templates available</a:t>
            </a:r>
          </a:p>
          <a:p>
            <a:pPr lvl="1"/>
            <a:r>
              <a:rPr lang="en-US" sz="2400" dirty="0" smtClean="0">
                <a:latin typeface="Garamond" panose="02020404030301010803" pitchFamily="18" charset="0"/>
              </a:rPr>
              <a:t>2/21/20 FY21 Local Budget Templates due to OBP</a:t>
            </a:r>
          </a:p>
          <a:p>
            <a:pPr lvl="1"/>
            <a:r>
              <a:rPr lang="en-US" sz="2400" dirty="0" smtClean="0">
                <a:latin typeface="Garamond" panose="02020404030301010803" pitchFamily="18" charset="0"/>
              </a:rPr>
              <a:t>3/04/20 FY21 Auxiliary Budget Prep Site available</a:t>
            </a:r>
            <a:endParaRPr lang="en-US" sz="2400" dirty="0">
              <a:latin typeface="Garamond" panose="02020404030301010803" pitchFamily="18" charset="0"/>
            </a:endParaRPr>
          </a:p>
          <a:p>
            <a:pPr lvl="1"/>
            <a:r>
              <a:rPr lang="en-US" sz="2400" dirty="0" smtClean="0">
                <a:latin typeface="Garamond" panose="02020404030301010803" pitchFamily="18" charset="0"/>
              </a:rPr>
              <a:t>3/31/20 FY21 Last </a:t>
            </a:r>
            <a:r>
              <a:rPr lang="en-US" sz="2400" dirty="0">
                <a:latin typeface="Garamond" panose="02020404030301010803" pitchFamily="18" charset="0"/>
              </a:rPr>
              <a:t>day for </a:t>
            </a:r>
            <a:r>
              <a:rPr lang="en-US" sz="2400" dirty="0" smtClean="0">
                <a:latin typeface="Garamond" panose="02020404030301010803" pitchFamily="18" charset="0"/>
              </a:rPr>
              <a:t>FY20 </a:t>
            </a:r>
            <a:r>
              <a:rPr lang="en-US" sz="2400" dirty="0">
                <a:latin typeface="Garamond" panose="02020404030301010803" pitchFamily="18" charset="0"/>
              </a:rPr>
              <a:t>permanent budget transfers &amp; </a:t>
            </a:r>
            <a:r>
              <a:rPr lang="en-US" sz="2400" dirty="0" smtClean="0">
                <a:latin typeface="Garamond" panose="02020404030301010803" pitchFamily="18" charset="0"/>
              </a:rPr>
              <a:t>FY21 </a:t>
            </a:r>
            <a:r>
              <a:rPr lang="en-US" sz="2400" dirty="0">
                <a:latin typeface="Garamond" panose="02020404030301010803" pitchFamily="18" charset="0"/>
              </a:rPr>
              <a:t>EAFs/TALEO for changes to be reflected in </a:t>
            </a:r>
            <a:r>
              <a:rPr lang="en-US" sz="2400" dirty="0" smtClean="0">
                <a:latin typeface="Garamond" panose="02020404030301010803" pitchFamily="18" charset="0"/>
              </a:rPr>
              <a:t>FY21 </a:t>
            </a:r>
            <a:r>
              <a:rPr lang="en-US" sz="2400" dirty="0">
                <a:latin typeface="Garamond" panose="02020404030301010803" pitchFamily="18" charset="0"/>
              </a:rPr>
              <a:t>Budget Books</a:t>
            </a:r>
          </a:p>
          <a:p>
            <a:pPr lvl="1"/>
            <a:r>
              <a:rPr lang="en-US" sz="2400" dirty="0" smtClean="0">
                <a:latin typeface="Garamond" panose="02020404030301010803" pitchFamily="18" charset="0"/>
              </a:rPr>
              <a:t>5/04/20 FY21 </a:t>
            </a:r>
            <a:r>
              <a:rPr lang="en-US" sz="2400" dirty="0">
                <a:latin typeface="Garamond" panose="02020404030301010803" pitchFamily="18" charset="0"/>
              </a:rPr>
              <a:t>Auxiliary </a:t>
            </a:r>
            <a:r>
              <a:rPr lang="en-US" sz="2400" dirty="0" smtClean="0">
                <a:latin typeface="Garamond" panose="02020404030301010803" pitchFamily="18" charset="0"/>
              </a:rPr>
              <a:t>Budgets due </a:t>
            </a:r>
          </a:p>
          <a:p>
            <a:pPr lvl="1"/>
            <a:r>
              <a:rPr lang="en-US" sz="2400" dirty="0" smtClean="0">
                <a:latin typeface="Garamond" panose="02020404030301010803" pitchFamily="18" charset="0"/>
              </a:rPr>
              <a:t>6/30/20 FY21 Budgets loaded in OFC</a:t>
            </a:r>
          </a:p>
          <a:p>
            <a:pPr lvl="1"/>
            <a:r>
              <a:rPr lang="en-US" sz="2400" dirty="0" smtClean="0">
                <a:latin typeface="Garamond" panose="02020404030301010803" pitchFamily="18" charset="0"/>
              </a:rPr>
              <a:t>7/03/20 FY21 Budget Books on OBP website</a:t>
            </a:r>
            <a:endParaRPr lang="en-US" sz="2400" dirty="0">
              <a:latin typeface="Garamond" panose="02020404030301010803" pitchFamily="18" charset="0"/>
            </a:endParaRPr>
          </a:p>
          <a:p>
            <a:pPr lvl="1"/>
            <a:endParaRPr lang="en-US" sz="2400" dirty="0"/>
          </a:p>
        </p:txBody>
      </p:sp>
    </p:spTree>
    <p:extLst>
      <p:ext uri="{BB962C8B-B14F-4D97-AF65-F5344CB8AC3E}">
        <p14:creationId xmlns:p14="http://schemas.microsoft.com/office/powerpoint/2010/main" val="407411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Budget Process</a:t>
            </a:r>
            <a:endParaRPr lang="en-US" dirty="0">
              <a:latin typeface="Garamond" panose="02020404030301010803" pitchFamily="18" charset="0"/>
            </a:endParaRPr>
          </a:p>
        </p:txBody>
      </p:sp>
      <p:sp>
        <p:nvSpPr>
          <p:cNvPr id="3" name="Content Placeholder 2"/>
          <p:cNvSpPr>
            <a:spLocks noGrp="1"/>
          </p:cNvSpPr>
          <p:nvPr>
            <p:ph idx="1"/>
          </p:nvPr>
        </p:nvSpPr>
        <p:spPr/>
        <p:txBody>
          <a:bodyPr/>
          <a:lstStyle/>
          <a:p>
            <a:pPr marL="57150" indent="0">
              <a:buNone/>
            </a:pPr>
            <a:r>
              <a:rPr lang="en-US" sz="2600" dirty="0" smtClean="0">
                <a:latin typeface="Garamond" panose="02020404030301010803" pitchFamily="18" charset="0"/>
              </a:rPr>
              <a:t>At this time:</a:t>
            </a:r>
          </a:p>
          <a:p>
            <a:pPr marL="57150" indent="0">
              <a:buNone/>
            </a:pPr>
            <a:r>
              <a:rPr lang="en-US" sz="2600" dirty="0" smtClean="0">
                <a:latin typeface="Garamond" panose="02020404030301010803" pitchFamily="18" charset="0"/>
              </a:rPr>
              <a:t>	-No Budget Requests</a:t>
            </a:r>
          </a:p>
          <a:p>
            <a:pPr marL="57150" indent="0">
              <a:buNone/>
            </a:pPr>
            <a:r>
              <a:rPr lang="en-US" sz="2600" dirty="0" smtClean="0">
                <a:latin typeface="Garamond" panose="02020404030301010803" pitchFamily="18" charset="0"/>
              </a:rPr>
              <a:t>	-No Budget Reallocations</a:t>
            </a:r>
          </a:p>
          <a:p>
            <a:pPr lvl="1"/>
            <a:endParaRPr lang="en-US" dirty="0"/>
          </a:p>
          <a:p>
            <a:pPr marL="457200" lvl="1" indent="0">
              <a:buNone/>
            </a:pPr>
            <a:endParaRPr lang="en-US" dirty="0"/>
          </a:p>
        </p:txBody>
      </p:sp>
    </p:spTree>
    <p:extLst>
      <p:ext uri="{BB962C8B-B14F-4D97-AF65-F5344CB8AC3E}">
        <p14:creationId xmlns:p14="http://schemas.microsoft.com/office/powerpoint/2010/main" val="214106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Positions &amp; Appropriated Budget</a:t>
            </a:r>
            <a:endParaRPr lang="en-US" dirty="0">
              <a:latin typeface="Garamond" panose="02020404030301010803" pitchFamily="18" charset="0"/>
            </a:endParaRPr>
          </a:p>
        </p:txBody>
      </p:sp>
      <p:sp>
        <p:nvSpPr>
          <p:cNvPr id="3" name="Content Placeholder 2"/>
          <p:cNvSpPr>
            <a:spLocks noGrp="1"/>
          </p:cNvSpPr>
          <p:nvPr>
            <p:ph idx="1"/>
          </p:nvPr>
        </p:nvSpPr>
        <p:spPr>
          <a:xfrm>
            <a:off x="457200" y="1828800"/>
            <a:ext cx="8229600" cy="4525963"/>
          </a:xfrm>
        </p:spPr>
        <p:txBody>
          <a:bodyPr>
            <a:normAutofit/>
          </a:bodyPr>
          <a:lstStyle/>
          <a:p>
            <a:r>
              <a:rPr lang="en-US" sz="2200" dirty="0" smtClean="0">
                <a:latin typeface="Garamond" panose="02020404030301010803" pitchFamily="18" charset="0"/>
              </a:rPr>
              <a:t>All appropriated positions must be permanently base funded</a:t>
            </a:r>
          </a:p>
          <a:p>
            <a:r>
              <a:rPr lang="en-US" sz="2200" dirty="0" smtClean="0">
                <a:latin typeface="Garamond" panose="02020404030301010803" pitchFamily="18" charset="0"/>
              </a:rPr>
              <a:t>Submit permanent budget transfer by 1/31/20 to fund any unfunded positions or part of positions</a:t>
            </a:r>
          </a:p>
        </p:txBody>
      </p:sp>
    </p:spTree>
    <p:extLst>
      <p:ext uri="{BB962C8B-B14F-4D97-AF65-F5344CB8AC3E}">
        <p14:creationId xmlns:p14="http://schemas.microsoft.com/office/powerpoint/2010/main" val="220664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3262"/>
            <a:ext cx="7772400" cy="990600"/>
          </a:xfrm>
        </p:spPr>
        <p:txBody>
          <a:bodyPr/>
          <a:lstStyle/>
          <a:p>
            <a:r>
              <a:rPr lang="en-US" dirty="0">
                <a:latin typeface="Garamond" panose="02020404030301010803" pitchFamily="18" charset="0"/>
              </a:rPr>
              <a:t>Local Budgets</a:t>
            </a:r>
          </a:p>
        </p:txBody>
      </p:sp>
      <p:sp>
        <p:nvSpPr>
          <p:cNvPr id="3" name="Subtitle 2"/>
          <p:cNvSpPr>
            <a:spLocks noGrp="1"/>
          </p:cNvSpPr>
          <p:nvPr>
            <p:ph type="subTitle" idx="1"/>
          </p:nvPr>
        </p:nvSpPr>
        <p:spPr>
          <a:xfrm>
            <a:off x="685800" y="2057400"/>
            <a:ext cx="7772400" cy="3810000"/>
          </a:xfrm>
        </p:spPr>
        <p:txBody>
          <a:bodyPr>
            <a:normAutofit fontScale="92500" lnSpcReduction="20000"/>
          </a:bodyPr>
          <a:lstStyle/>
          <a:p>
            <a:pPr marL="457200" indent="-457200" algn="l">
              <a:buFont typeface="Arial" panose="020B0604020202020204" pitchFamily="34" charset="0"/>
              <a:buChar char="•"/>
            </a:pPr>
            <a:r>
              <a:rPr lang="en-US" sz="2400" dirty="0" smtClean="0">
                <a:latin typeface="Garamond" panose="02020404030301010803" pitchFamily="18" charset="0"/>
              </a:rPr>
              <a:t>FY21 Local Budget Templates will be available on 1/24/20</a:t>
            </a:r>
          </a:p>
          <a:p>
            <a:pPr marL="457200" indent="-457200" algn="l">
              <a:buFont typeface="Arial" panose="020B0604020202020204" pitchFamily="34" charset="0"/>
              <a:buChar char="•"/>
            </a:pPr>
            <a:r>
              <a:rPr lang="en-US" sz="2400" dirty="0" smtClean="0">
                <a:latin typeface="Garamond" panose="02020404030301010803" pitchFamily="18" charset="0"/>
              </a:rPr>
              <a:t>FY21 </a:t>
            </a:r>
            <a:r>
              <a:rPr lang="en-US" sz="2400" dirty="0">
                <a:latin typeface="Garamond" panose="02020404030301010803" pitchFamily="18" charset="0"/>
              </a:rPr>
              <a:t>Local </a:t>
            </a:r>
            <a:r>
              <a:rPr lang="en-US" sz="2400" dirty="0" smtClean="0">
                <a:latin typeface="Garamond" panose="02020404030301010803" pitchFamily="18" charset="0"/>
              </a:rPr>
              <a:t>Budget Templates will be located in Google Drive under FY21 Local Budgeting Process/Step 2-FY21 Local Budget Templates Sent by Division</a:t>
            </a:r>
          </a:p>
          <a:p>
            <a:pPr marL="457200" indent="-457200" algn="l">
              <a:buFont typeface="Arial" panose="020B0604020202020204" pitchFamily="34" charset="0"/>
              <a:buChar char="•"/>
            </a:pPr>
            <a:r>
              <a:rPr lang="en-US" sz="2400" dirty="0" smtClean="0">
                <a:latin typeface="Garamond" panose="02020404030301010803" pitchFamily="18" charset="0"/>
              </a:rPr>
              <a:t>Local budgeting </a:t>
            </a:r>
            <a:r>
              <a:rPr lang="en-US" sz="2400" dirty="0">
                <a:latin typeface="Garamond" panose="02020404030301010803" pitchFamily="18" charset="0"/>
              </a:rPr>
              <a:t>process </a:t>
            </a:r>
            <a:r>
              <a:rPr lang="en-US" sz="2400" dirty="0" smtClean="0">
                <a:latin typeface="Garamond" panose="02020404030301010803" pitchFamily="18" charset="0"/>
              </a:rPr>
              <a:t>will be the same </a:t>
            </a:r>
            <a:r>
              <a:rPr lang="en-US" sz="2400" dirty="0">
                <a:latin typeface="Garamond" panose="02020404030301010803" pitchFamily="18" charset="0"/>
              </a:rPr>
              <a:t>as last </a:t>
            </a:r>
            <a:r>
              <a:rPr lang="en-US" sz="2400" dirty="0" smtClean="0">
                <a:latin typeface="Garamond" panose="02020404030301010803" pitchFamily="18" charset="0"/>
              </a:rPr>
              <a:t>year unless </a:t>
            </a:r>
            <a:r>
              <a:rPr lang="en-US" sz="2400" dirty="0">
                <a:latin typeface="Garamond" panose="02020404030301010803" pitchFamily="18" charset="0"/>
              </a:rPr>
              <a:t>you make </a:t>
            </a:r>
            <a:r>
              <a:rPr lang="en-US" sz="2400" dirty="0" smtClean="0">
                <a:latin typeface="Garamond" panose="02020404030301010803" pitchFamily="18" charset="0"/>
              </a:rPr>
              <a:t>changes</a:t>
            </a:r>
          </a:p>
          <a:p>
            <a:pPr marL="457200" indent="-457200" algn="l">
              <a:buFont typeface="Arial" panose="020B0604020202020204" pitchFamily="34" charset="0"/>
              <a:buChar char="•"/>
            </a:pPr>
            <a:r>
              <a:rPr lang="en-US" sz="2400" dirty="0" smtClean="0">
                <a:latin typeface="Garamond" panose="02020404030301010803" pitchFamily="18" charset="0"/>
              </a:rPr>
              <a:t>Save your completed templates in Google Drive under </a:t>
            </a:r>
            <a:r>
              <a:rPr lang="en-US" sz="2400" dirty="0">
                <a:latin typeface="Garamond" panose="02020404030301010803" pitchFamily="18" charset="0"/>
              </a:rPr>
              <a:t>FY21 Local Budgeting </a:t>
            </a:r>
            <a:r>
              <a:rPr lang="en-US" sz="2400" dirty="0" smtClean="0">
                <a:latin typeface="Garamond" panose="02020404030301010803" pitchFamily="18" charset="0"/>
              </a:rPr>
              <a:t>Process/Step 3-FY21 Local Budget Templates Completed by Division</a:t>
            </a:r>
            <a:endParaRPr lang="en-US" sz="2400" dirty="0">
              <a:latin typeface="Garamond" panose="02020404030301010803" pitchFamily="18" charset="0"/>
            </a:endParaRPr>
          </a:p>
          <a:p>
            <a:pPr marL="457200" indent="-457200" algn="l">
              <a:buFont typeface="Arial" panose="020B0604020202020204" pitchFamily="34" charset="0"/>
              <a:buChar char="•"/>
            </a:pPr>
            <a:r>
              <a:rPr lang="en-US" sz="2400" dirty="0">
                <a:latin typeface="Garamond" panose="02020404030301010803" pitchFamily="18" charset="0"/>
              </a:rPr>
              <a:t>Local </a:t>
            </a:r>
            <a:r>
              <a:rPr lang="en-US" sz="2400" dirty="0" smtClean="0">
                <a:latin typeface="Garamond" panose="02020404030301010803" pitchFamily="18" charset="0"/>
              </a:rPr>
              <a:t>budgeting training </a:t>
            </a:r>
            <a:r>
              <a:rPr lang="en-US" sz="2400" dirty="0">
                <a:latin typeface="Garamond" panose="02020404030301010803" pitchFamily="18" charset="0"/>
              </a:rPr>
              <a:t>s</a:t>
            </a:r>
            <a:r>
              <a:rPr lang="en-US" sz="2400" dirty="0" smtClean="0">
                <a:latin typeface="Garamond" panose="02020404030301010803" pitchFamily="18" charset="0"/>
              </a:rPr>
              <a:t>essions </a:t>
            </a:r>
            <a:r>
              <a:rPr lang="en-US" sz="2400" dirty="0">
                <a:latin typeface="Garamond" panose="02020404030301010803" pitchFamily="18" charset="0"/>
              </a:rPr>
              <a:t>will be available upon </a:t>
            </a:r>
            <a:r>
              <a:rPr lang="en-US" sz="2400" dirty="0" smtClean="0">
                <a:latin typeface="Garamond" panose="02020404030301010803" pitchFamily="18" charset="0"/>
              </a:rPr>
              <a:t>request for your division</a:t>
            </a:r>
            <a:endParaRPr lang="en-US" sz="2400" dirty="0">
              <a:latin typeface="Garamond" panose="02020404030301010803" pitchFamily="18" charset="0"/>
            </a:endParaRPr>
          </a:p>
          <a:p>
            <a:pPr marL="457200" indent="-457200" algn="l">
              <a:buFont typeface="Arial" panose="020B0604020202020204" pitchFamily="34" charset="0"/>
              <a:buChar char="•"/>
            </a:pPr>
            <a:r>
              <a:rPr lang="en-US" sz="2400" dirty="0" smtClean="0">
                <a:latin typeface="Garamond" panose="02020404030301010803" pitchFamily="18" charset="0"/>
              </a:rPr>
              <a:t>2/21/20 is the due </a:t>
            </a:r>
            <a:r>
              <a:rPr lang="en-US" sz="2400" dirty="0">
                <a:latin typeface="Garamond" panose="02020404030301010803" pitchFamily="18" charset="0"/>
              </a:rPr>
              <a:t>date for </a:t>
            </a:r>
            <a:r>
              <a:rPr lang="en-US" sz="2400" dirty="0" smtClean="0">
                <a:latin typeface="Garamond" panose="02020404030301010803" pitchFamily="18" charset="0"/>
              </a:rPr>
              <a:t>FY21 </a:t>
            </a:r>
            <a:r>
              <a:rPr lang="en-US" sz="2400" dirty="0">
                <a:latin typeface="Garamond" panose="02020404030301010803" pitchFamily="18" charset="0"/>
              </a:rPr>
              <a:t>Local </a:t>
            </a:r>
            <a:r>
              <a:rPr lang="en-US" sz="2400" dirty="0" smtClean="0">
                <a:latin typeface="Garamond" panose="02020404030301010803" pitchFamily="18" charset="0"/>
              </a:rPr>
              <a:t>Budget</a:t>
            </a:r>
            <a:endParaRPr lang="en-US" sz="2400" dirty="0">
              <a:solidFill>
                <a:srgbClr val="FF0000"/>
              </a:solidFill>
            </a:endParaRPr>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20804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FY21 </a:t>
            </a:r>
            <a:r>
              <a:rPr lang="en-US" dirty="0">
                <a:latin typeface="Garamond" panose="02020404030301010803" pitchFamily="18" charset="0"/>
              </a:rPr>
              <a:t>CEC </a:t>
            </a:r>
          </a:p>
        </p:txBody>
      </p:sp>
      <p:sp>
        <p:nvSpPr>
          <p:cNvPr id="3" name="Content Placeholder 2"/>
          <p:cNvSpPr>
            <a:spLocks noGrp="1"/>
          </p:cNvSpPr>
          <p:nvPr>
            <p:ph idx="1"/>
          </p:nvPr>
        </p:nvSpPr>
        <p:spPr/>
        <p:txBody>
          <a:bodyPr>
            <a:noAutofit/>
          </a:bodyPr>
          <a:lstStyle/>
          <a:p>
            <a:r>
              <a:rPr lang="en-US" sz="1800" dirty="0" smtClean="0">
                <a:latin typeface="Garamond" panose="02020404030301010803" pitchFamily="18" charset="0"/>
              </a:rPr>
              <a:t>Annual Evaluations are due 3/1/20 (for Professional &amp; most Classified employees)</a:t>
            </a:r>
          </a:p>
          <a:p>
            <a:r>
              <a:rPr lang="en-US" sz="1800" dirty="0" smtClean="0">
                <a:latin typeface="Garamond" panose="02020404030301010803" pitchFamily="18" charset="0"/>
              </a:rPr>
              <a:t>If CEC is approved,</a:t>
            </a:r>
            <a:endParaRPr lang="en-US" sz="1800" dirty="0">
              <a:latin typeface="Garamond" panose="02020404030301010803" pitchFamily="18" charset="0"/>
            </a:endParaRPr>
          </a:p>
          <a:p>
            <a:pPr lvl="1"/>
            <a:r>
              <a:rPr lang="en-US" sz="1800" dirty="0">
                <a:latin typeface="Garamond" panose="02020404030301010803" pitchFamily="18" charset="0"/>
              </a:rPr>
              <a:t>Key dates</a:t>
            </a:r>
          </a:p>
          <a:p>
            <a:pPr lvl="2"/>
            <a:r>
              <a:rPr lang="en-US" sz="1800" dirty="0">
                <a:latin typeface="Garamond" panose="02020404030301010803" pitchFamily="18" charset="0"/>
              </a:rPr>
              <a:t>March </a:t>
            </a:r>
            <a:r>
              <a:rPr lang="en-US" sz="1800" dirty="0" smtClean="0">
                <a:latin typeface="Garamond" panose="02020404030301010803" pitchFamily="18" charset="0"/>
              </a:rPr>
              <a:t>16</a:t>
            </a:r>
            <a:r>
              <a:rPr lang="en-US" sz="1800" baseline="30000" dirty="0" smtClean="0">
                <a:latin typeface="Garamond" panose="02020404030301010803" pitchFamily="18" charset="0"/>
              </a:rPr>
              <a:t>th</a:t>
            </a:r>
            <a:r>
              <a:rPr lang="en-US" sz="1800" dirty="0" smtClean="0">
                <a:latin typeface="Garamond" panose="02020404030301010803" pitchFamily="18" charset="0"/>
              </a:rPr>
              <a:t> </a:t>
            </a:r>
            <a:r>
              <a:rPr lang="en-US" sz="1800" dirty="0">
                <a:latin typeface="Garamond" panose="02020404030301010803" pitchFamily="18" charset="0"/>
              </a:rPr>
              <a:t>Snapshot Day</a:t>
            </a:r>
          </a:p>
          <a:p>
            <a:pPr lvl="2"/>
            <a:r>
              <a:rPr lang="en-US" sz="1800" dirty="0">
                <a:latin typeface="Garamond" panose="02020404030301010803" pitchFamily="18" charset="0"/>
              </a:rPr>
              <a:t>March 16</a:t>
            </a:r>
            <a:r>
              <a:rPr lang="en-US" sz="1800" baseline="30000" dirty="0">
                <a:latin typeface="Garamond" panose="02020404030301010803" pitchFamily="18" charset="0"/>
              </a:rPr>
              <a:t>th</a:t>
            </a:r>
            <a:r>
              <a:rPr lang="en-US" sz="1800" dirty="0">
                <a:latin typeface="Garamond" panose="02020404030301010803" pitchFamily="18" charset="0"/>
              </a:rPr>
              <a:t> through CEC Effective </a:t>
            </a:r>
            <a:r>
              <a:rPr lang="en-US" sz="1800" dirty="0" smtClean="0">
                <a:latin typeface="Garamond" panose="02020404030301010803" pitchFamily="18" charset="0"/>
              </a:rPr>
              <a:t>Date for promotions or transfers (CEC amount will be added on top of any salary changes during this time)</a:t>
            </a:r>
          </a:p>
          <a:p>
            <a:pPr lvl="2"/>
            <a:r>
              <a:rPr lang="en-US" sz="1800" dirty="0" smtClean="0">
                <a:latin typeface="Garamond" panose="02020404030301010803" pitchFamily="18" charset="0"/>
              </a:rPr>
              <a:t>No position reclassifications or salary change for merit, market or equity, may occur during the CEC Implementation Period</a:t>
            </a:r>
            <a:endParaRPr lang="en-US" sz="1800" dirty="0">
              <a:latin typeface="Garamond" panose="02020404030301010803" pitchFamily="18" charset="0"/>
            </a:endParaRPr>
          </a:p>
          <a:p>
            <a:pPr lvl="2"/>
            <a:r>
              <a:rPr lang="en-US" sz="1800" dirty="0">
                <a:latin typeface="Garamond" panose="02020404030301010803" pitchFamily="18" charset="0"/>
              </a:rPr>
              <a:t>FY20 CEC Effective Dates</a:t>
            </a:r>
          </a:p>
          <a:p>
            <a:pPr lvl="3"/>
            <a:r>
              <a:rPr lang="en-US" sz="1800" dirty="0">
                <a:latin typeface="Garamond" panose="02020404030301010803" pitchFamily="18" charset="0"/>
              </a:rPr>
              <a:t>Classified Effective </a:t>
            </a:r>
            <a:r>
              <a:rPr lang="en-US" sz="1800" dirty="0" smtClean="0">
                <a:latin typeface="Garamond" panose="02020404030301010803" pitchFamily="18" charset="0"/>
              </a:rPr>
              <a:t>6/14/20</a:t>
            </a:r>
            <a:endParaRPr lang="en-US" sz="1800" dirty="0">
              <a:latin typeface="Garamond" panose="02020404030301010803" pitchFamily="18" charset="0"/>
            </a:endParaRPr>
          </a:p>
          <a:p>
            <a:pPr lvl="3"/>
            <a:r>
              <a:rPr lang="en-US" sz="1800" dirty="0">
                <a:latin typeface="Garamond" panose="02020404030301010803" pitchFamily="18" charset="0"/>
              </a:rPr>
              <a:t>Professional Effective </a:t>
            </a:r>
            <a:r>
              <a:rPr lang="en-US" sz="1800" dirty="0" smtClean="0">
                <a:latin typeface="Garamond" panose="02020404030301010803" pitchFamily="18" charset="0"/>
              </a:rPr>
              <a:t>6/28/20</a:t>
            </a:r>
            <a:endParaRPr lang="en-US" sz="1800" dirty="0">
              <a:latin typeface="Garamond" panose="02020404030301010803" pitchFamily="18" charset="0"/>
            </a:endParaRPr>
          </a:p>
          <a:p>
            <a:pPr lvl="3"/>
            <a:r>
              <a:rPr lang="en-US" sz="1800" dirty="0">
                <a:latin typeface="Garamond" panose="02020404030301010803" pitchFamily="18" charset="0"/>
              </a:rPr>
              <a:t>Faculty Effective </a:t>
            </a:r>
            <a:r>
              <a:rPr lang="en-US" sz="1800" dirty="0" smtClean="0">
                <a:latin typeface="Garamond" panose="02020404030301010803" pitchFamily="18" charset="0"/>
              </a:rPr>
              <a:t>7/26/20</a:t>
            </a:r>
          </a:p>
          <a:p>
            <a:pPr lvl="1"/>
            <a:r>
              <a:rPr lang="en-US" sz="1800" dirty="0" smtClean="0">
                <a:latin typeface="Garamond" panose="02020404030301010803" pitchFamily="18" charset="0"/>
              </a:rPr>
              <a:t>Watch for CEC information from Human Resources</a:t>
            </a:r>
            <a:endParaRPr lang="en-US" sz="1800" dirty="0">
              <a:latin typeface="Garamond" panose="02020404030301010803" pitchFamily="18" charset="0"/>
            </a:endParaRPr>
          </a:p>
        </p:txBody>
      </p:sp>
    </p:spTree>
    <p:extLst>
      <p:ext uri="{BB962C8B-B14F-4D97-AF65-F5344CB8AC3E}">
        <p14:creationId xmlns:p14="http://schemas.microsoft.com/office/powerpoint/2010/main" val="884876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Updates</a:t>
            </a:r>
            <a:endParaRPr lang="en-US" dirty="0">
              <a:latin typeface="Garamond" panose="02020404030301010803" pitchFamily="18" charset="0"/>
            </a:endParaRPr>
          </a:p>
        </p:txBody>
      </p:sp>
      <p:sp>
        <p:nvSpPr>
          <p:cNvPr id="3" name="Content Placeholder 2"/>
          <p:cNvSpPr>
            <a:spLocks noGrp="1"/>
          </p:cNvSpPr>
          <p:nvPr>
            <p:ph idx="1"/>
          </p:nvPr>
        </p:nvSpPr>
        <p:spPr/>
        <p:txBody>
          <a:bodyPr/>
          <a:lstStyle/>
          <a:p>
            <a:r>
              <a:rPr lang="en-US" sz="2200" dirty="0" smtClean="0">
                <a:latin typeface="Garamond" panose="02020404030301010803" pitchFamily="18" charset="0"/>
              </a:rPr>
              <a:t>Budget, Planning &amp; Forecasting System</a:t>
            </a:r>
          </a:p>
          <a:p>
            <a:r>
              <a:rPr lang="en-US" sz="2200" dirty="0" smtClean="0">
                <a:latin typeface="Garamond" panose="02020404030301010803" pitchFamily="18" charset="0"/>
              </a:rPr>
              <a:t>Position Budget &amp; </a:t>
            </a:r>
            <a:r>
              <a:rPr lang="en-US" sz="2200" dirty="0" err="1" smtClean="0">
                <a:latin typeface="Garamond" panose="02020404030301010803" pitchFamily="18" charset="0"/>
              </a:rPr>
              <a:t>PageUp</a:t>
            </a:r>
            <a:endParaRPr lang="en-US" sz="2200" dirty="0" smtClean="0">
              <a:latin typeface="Garamond" panose="02020404030301010803" pitchFamily="18" charset="0"/>
            </a:endParaRPr>
          </a:p>
          <a:p>
            <a:pPr marL="0" indent="0">
              <a:buNone/>
            </a:pPr>
            <a:endParaRPr lang="en-US" dirty="0">
              <a:latin typeface="Garamond" panose="02020404030301010803" pitchFamily="18" charset="0"/>
            </a:endParaRPr>
          </a:p>
        </p:txBody>
      </p:sp>
    </p:spTree>
    <p:extLst>
      <p:ext uri="{BB962C8B-B14F-4D97-AF65-F5344CB8AC3E}">
        <p14:creationId xmlns:p14="http://schemas.microsoft.com/office/powerpoint/2010/main" val="1677145228"/>
      </p:ext>
    </p:extLst>
  </p:cSld>
  <p:clrMapOvr>
    <a:masterClrMapping/>
  </p:clrMapOvr>
</p:sld>
</file>

<file path=ppt/theme/theme1.xml><?xml version="1.0" encoding="utf-8"?>
<a:theme xmlns:a="http://schemas.openxmlformats.org/drawingml/2006/main" name="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A67F7EB3-B12E-4EFB-B5BD-71C286836255}"/>
    </a:ext>
  </a:extLst>
</a:theme>
</file>

<file path=ppt/theme/theme2.xml><?xml version="1.0" encoding="utf-8"?>
<a:theme xmlns:a="http://schemas.openxmlformats.org/drawingml/2006/main" name="1_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4EF0FCDD-25EB-4093-B50D-713D10A174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8947</TotalTime>
  <Words>828</Words>
  <Application>Microsoft Office PowerPoint</Application>
  <PresentationFormat>On-screen Show (4:3)</PresentationFormat>
  <Paragraphs>107</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Garamond</vt:lpstr>
      <vt:lpstr>blank</vt:lpstr>
      <vt:lpstr>1_blank</vt:lpstr>
      <vt:lpstr> FY21 Budget Kickoff Meeting  Business Manager Meeting 1.8.20</vt:lpstr>
      <vt:lpstr>Governor’s Recommended Budget</vt:lpstr>
      <vt:lpstr>Budget Process Calendar</vt:lpstr>
      <vt:lpstr>Budget Process</vt:lpstr>
      <vt:lpstr>Positions &amp; Appropriated Budget</vt:lpstr>
      <vt:lpstr>Local Budgets</vt:lpstr>
      <vt:lpstr>FY21 CEC </vt:lpstr>
      <vt:lpstr>Updates</vt:lpstr>
    </vt:vector>
  </TitlesOfParts>
  <Company>Boise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Boise State PowerPoint Template</dc:title>
  <dc:creator>KEN KLINE</dc:creator>
  <cp:lastModifiedBy>irenepedraza@boisestate.edu</cp:lastModifiedBy>
  <cp:revision>515</cp:revision>
  <cp:lastPrinted>2020-01-07T23:22:58Z</cp:lastPrinted>
  <dcterms:created xsi:type="dcterms:W3CDTF">2015-07-23T21:19:19Z</dcterms:created>
  <dcterms:modified xsi:type="dcterms:W3CDTF">2020-01-08T18:46:28Z</dcterms:modified>
</cp:coreProperties>
</file>