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9" r:id="rId3"/>
    <p:sldId id="265" r:id="rId4"/>
    <p:sldId id="279" r:id="rId5"/>
    <p:sldId id="301" r:id="rId6"/>
    <p:sldId id="280" r:id="rId7"/>
    <p:sldId id="300" r:id="rId8"/>
    <p:sldId id="302" r:id="rId9"/>
    <p:sldId id="298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Wampler" initials="BW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003587"/>
    <a:srgbClr val="E05903"/>
    <a:srgbClr val="009900"/>
    <a:srgbClr val="1F60A9"/>
    <a:srgbClr val="0B1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63" autoAdjust="0"/>
    <p:restoredTop sz="89464" autoAdjust="0"/>
  </p:normalViewPr>
  <p:slideViewPr>
    <p:cSldViewPr>
      <p:cViewPr varScale="1">
        <p:scale>
          <a:sx n="102" d="100"/>
          <a:sy n="102" d="100"/>
        </p:scale>
        <p:origin x="21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20" d="100"/>
          <a:sy n="120" d="100"/>
        </p:scale>
        <p:origin x="3060" y="-61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154" cy="467363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327" y="0"/>
            <a:ext cx="3044153" cy="467363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2F169FA6-EDC5-46A0-9590-31D94EF18FF2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738"/>
            <a:ext cx="3044154" cy="467363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327" y="8841738"/>
            <a:ext cx="3044153" cy="467363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A0152DDA-0CD2-4FA9-8283-7857D6010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04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/>
          <a:lstStyle>
            <a:lvl1pPr algn="r">
              <a:defRPr sz="1200"/>
            </a:lvl1pPr>
          </a:lstStyle>
          <a:p>
            <a:fld id="{9D886DC0-0A93-42D6-A675-017B8760B41B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0088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6" tIns="46659" rIns="93316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vert="horz" lIns="93316" tIns="46659" rIns="93316" bIns="4665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 anchor="b"/>
          <a:lstStyle>
            <a:lvl1pPr algn="r">
              <a:defRPr sz="1200"/>
            </a:lvl1pPr>
          </a:lstStyle>
          <a:p>
            <a:fld id="{FA26487E-518C-43F7-A8EE-728BE39564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6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26487E-518C-43F7-A8EE-728BE395642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10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6487E-518C-43F7-A8EE-728BE39564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81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Irene-</a:t>
            </a:r>
          </a:p>
          <a:p>
            <a:endParaRPr lang="en-US" dirty="0"/>
          </a:p>
          <a:p>
            <a:r>
              <a:rPr lang="en-US" dirty="0"/>
              <a:t>Attached to the invite is the FY22 Annual Budget Planning Schedule.  Here are some important due dates to keep in mind.</a:t>
            </a:r>
          </a:p>
          <a:p>
            <a:endParaRPr lang="en-US" dirty="0"/>
          </a:p>
          <a:p>
            <a:r>
              <a:rPr lang="en-US" dirty="0"/>
              <a:t>“Go Over Dates”</a:t>
            </a:r>
          </a:p>
          <a:p>
            <a:endParaRPr lang="en-US" dirty="0"/>
          </a:p>
          <a:p>
            <a:r>
              <a:rPr lang="en-US" dirty="0"/>
              <a:t>There won’t be a Reallocation Process for FY22.  If you want to move FY22 budget you’ll need to due via a budget transfers in the new fiscal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6487E-518C-43F7-A8EE-728BE39564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88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Melissa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26487E-518C-43F7-A8EE-728BE39564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94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Norma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6487E-518C-43F7-A8EE-728BE39564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70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26487E-518C-43F7-A8EE-728BE39564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3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364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63666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79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694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60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0900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6946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723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673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364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836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959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14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364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673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364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6414"/>
            <a:ext cx="9144000" cy="5825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541" y="6454556"/>
            <a:ext cx="1745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0" dirty="0">
                <a:solidFill>
                  <a:schemeClr val="bg1"/>
                </a:solidFill>
              </a:rPr>
              <a:t>© 2015 Boise State University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0" y="645455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B85C46D-3ED5-4508-B9D1-FB41570D2BFF}" type="slidenum">
              <a:rPr lang="en-US" sz="1000" baseline="0" smtClean="0">
                <a:solidFill>
                  <a:schemeClr val="bg1"/>
                </a:solidFill>
              </a:rPr>
              <a:t>‹#›</a:t>
            </a:fld>
            <a:endParaRPr lang="en-US" sz="1000" baseline="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931" y="172164"/>
            <a:ext cx="1862138" cy="4938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 baseline="0">
          <a:solidFill>
            <a:srgbClr val="09347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cap="none" baseline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9541" y="6454556"/>
            <a:ext cx="1745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0" dirty="0">
                <a:solidFill>
                  <a:schemeClr val="bg1"/>
                </a:solidFill>
              </a:rPr>
              <a:t>© 2012 Boise State University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05800" y="645455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B85C46D-3ED5-4508-B9D1-FB41570D2BFF}" type="slidenum">
              <a:rPr lang="en-US" sz="1000" baseline="0" smtClean="0">
                <a:solidFill>
                  <a:schemeClr val="bg1"/>
                </a:solidFill>
              </a:rPr>
              <a:t>‹#›</a:t>
            </a:fld>
            <a:endParaRPr lang="en-US" sz="1000" baseline="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teriwilliams\Desktop\logo_b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931" y="183616"/>
            <a:ext cx="1862138" cy="49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9144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0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cap="none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Garamond" charset="0"/>
                <a:ea typeface="Garamond" charset="0"/>
                <a:cs typeface="Garamond" charset="0"/>
              </a:rPr>
            </a:br>
            <a:r>
              <a:rPr lang="en-US" b="1" dirty="0">
                <a:latin typeface="Garamond" charset="0"/>
                <a:ea typeface="Garamond" charset="0"/>
                <a:cs typeface="Garamond" charset="0"/>
              </a:rPr>
              <a:t>FY22 Annual Budget Planning</a:t>
            </a:r>
            <a:br>
              <a:rPr lang="en-US" dirty="0">
                <a:latin typeface="Garamond" charset="0"/>
                <a:ea typeface="Garamond" charset="0"/>
                <a:cs typeface="Garamond" charset="0"/>
              </a:rPr>
            </a:br>
            <a:br>
              <a:rPr lang="en-US" sz="2400" dirty="0">
                <a:latin typeface="Garamond" charset="0"/>
                <a:ea typeface="Garamond" charset="0"/>
                <a:cs typeface="Garamond" charset="0"/>
              </a:rPr>
            </a:br>
            <a:r>
              <a:rPr lang="en-US" sz="2400" dirty="0">
                <a:latin typeface="Garamond" charset="0"/>
                <a:ea typeface="Garamond" charset="0"/>
                <a:cs typeface="Garamond" charset="0"/>
              </a:rPr>
              <a:t>January 27, 2021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66900" y="4953000"/>
            <a:ext cx="5410200" cy="10668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13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aramond" charset="0"/>
                <a:ea typeface="Garamond" charset="0"/>
                <a:cs typeface="Garamond" charset="0"/>
              </a:rPr>
              <a:t>FY22 State General Appropriation Governor’s Recommendation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D0270F0-AEA5-EE4B-B08F-F6617E914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482942"/>
              </p:ext>
            </p:extLst>
          </p:nvPr>
        </p:nvGraphicFramePr>
        <p:xfrm>
          <a:off x="304800" y="2133600"/>
          <a:ext cx="8382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352718724"/>
                    </a:ext>
                  </a:extLst>
                </a:gridCol>
                <a:gridCol w="1686464">
                  <a:extLst>
                    <a:ext uri="{9D8B030D-6E8A-4147-A177-3AD203B41FA5}">
                      <a16:colId xmlns:a16="http://schemas.microsoft.com/office/drawing/2014/main" val="1861532247"/>
                    </a:ext>
                  </a:extLst>
                </a:gridCol>
                <a:gridCol w="1818736">
                  <a:extLst>
                    <a:ext uri="{9D8B030D-6E8A-4147-A177-3AD203B41FA5}">
                      <a16:colId xmlns:a16="http://schemas.microsoft.com/office/drawing/2014/main" val="40982933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aramond" panose="02020404030301010803" pitchFamily="18" charset="0"/>
                        </a:rPr>
                        <a:t>General Fund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Garamond" panose="02020404030301010803" pitchFamily="18" charset="0"/>
                        </a:rPr>
                        <a:t>Student Tuition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63202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Garamond" panose="02020404030301010803" pitchFamily="18" charset="0"/>
                        </a:rPr>
                        <a:t>Change in Benefit Costs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$357,300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$371,000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146296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Garamond" panose="02020404030301010803" pitchFamily="18" charset="0"/>
                        </a:rPr>
                        <a:t>State Pass-through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$41,000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Garamond" panose="020204040303010108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37737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Garamond" panose="02020404030301010803" pitchFamily="18" charset="0"/>
                        </a:rPr>
                        <a:t>Risk Management Cost Increase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$343,100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Garamond" panose="020204040303010108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27243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Garamond" panose="02020404030301010803" pitchFamily="18" charset="0"/>
                        </a:rPr>
                        <a:t>Change in Employee Compensation (2%)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$1,612,700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$1,674,300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40765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Garamond" panose="02020404030301010803" pitchFamily="18" charset="0"/>
                        </a:rPr>
                        <a:t>Pay Structure for State Employees (2%)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$6,600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Garamond" panose="020204040303010108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08970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Garamond" panose="02020404030301010803" pitchFamily="18" charset="0"/>
                        </a:rPr>
                        <a:t>Enrollment Workload Adjustment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$1,247,300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85462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aramond" panose="02020404030301010803" pitchFamily="18" charset="0"/>
                        </a:rPr>
                        <a:t>Total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$3,608,000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Garamond" panose="02020404030301010803" pitchFamily="18" charset="0"/>
                        </a:rPr>
                        <a:t>$2,045,300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51019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914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Budget Process Calendar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1"/>
            <a:ext cx="8229600" cy="3733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Important </a:t>
            </a:r>
            <a:r>
              <a:rPr lang="en-US" b="1" dirty="0">
                <a:latin typeface="Garamond" panose="02020404030301010803" pitchFamily="18" charset="0"/>
              </a:rPr>
              <a:t>due dates </a:t>
            </a:r>
            <a:r>
              <a:rPr lang="en-US" dirty="0">
                <a:latin typeface="Garamond" panose="02020404030301010803" pitchFamily="18" charset="0"/>
              </a:rPr>
              <a:t>coming up</a:t>
            </a:r>
          </a:p>
          <a:p>
            <a:pPr lvl="1"/>
            <a:r>
              <a:rPr lang="en-US" sz="2600" b="1" dirty="0">
                <a:latin typeface="Garamond" panose="02020404030301010803" pitchFamily="18" charset="0"/>
              </a:rPr>
              <a:t>2/26/21</a:t>
            </a:r>
            <a:r>
              <a:rPr lang="en-US" sz="2600" dirty="0">
                <a:latin typeface="Garamond" panose="02020404030301010803" pitchFamily="18" charset="0"/>
              </a:rPr>
              <a:t> FY22 Local Budget Templates</a:t>
            </a:r>
          </a:p>
          <a:p>
            <a:pPr lvl="1"/>
            <a:r>
              <a:rPr lang="en-US" sz="2600" b="1" dirty="0">
                <a:solidFill>
                  <a:srgbClr val="191917">
                    <a:lumMod val="90000"/>
                    <a:lumOff val="10000"/>
                  </a:srgbClr>
                </a:solidFill>
                <a:latin typeface="Garamond" panose="02020404030301010803" pitchFamily="18" charset="0"/>
              </a:rPr>
              <a:t>3/29/21</a:t>
            </a:r>
            <a:r>
              <a:rPr lang="en-US" sz="2600" dirty="0">
                <a:solidFill>
                  <a:srgbClr val="191917">
                    <a:lumMod val="90000"/>
                    <a:lumOff val="10000"/>
                  </a:srgbClr>
                </a:solidFill>
                <a:latin typeface="Garamond" panose="02020404030301010803" pitchFamily="18" charset="0"/>
              </a:rPr>
              <a:t> FY22 Auxiliary Budget Information &amp; Worksheets available</a:t>
            </a:r>
            <a:endParaRPr lang="en-US" sz="2600" dirty="0">
              <a:latin typeface="Garamond" panose="02020404030301010803" pitchFamily="18" charset="0"/>
            </a:endParaRPr>
          </a:p>
          <a:p>
            <a:pPr lvl="1"/>
            <a:r>
              <a:rPr lang="en-US" sz="2600" b="1" dirty="0">
                <a:latin typeface="Garamond" panose="02020404030301010803" pitchFamily="18" charset="0"/>
              </a:rPr>
              <a:t>3/31/21</a:t>
            </a:r>
            <a:r>
              <a:rPr lang="en-US" sz="2600" dirty="0">
                <a:latin typeface="Garamond" panose="02020404030301010803" pitchFamily="18" charset="0"/>
              </a:rPr>
              <a:t> FY21 base permanent budget transfers &amp; FY22 EAFs/</a:t>
            </a:r>
            <a:r>
              <a:rPr lang="en-US" sz="2600" dirty="0" err="1">
                <a:latin typeface="Garamond" panose="02020404030301010803" pitchFamily="18" charset="0"/>
              </a:rPr>
              <a:t>PageUp</a:t>
            </a:r>
            <a:r>
              <a:rPr lang="en-US" sz="2600" dirty="0">
                <a:latin typeface="Garamond" panose="02020404030301010803" pitchFamily="18" charset="0"/>
              </a:rPr>
              <a:t> for changes to be reflected in FY22 Budget Books</a:t>
            </a:r>
          </a:p>
          <a:p>
            <a:pPr lvl="1"/>
            <a:r>
              <a:rPr lang="en-US" sz="2600" b="1" dirty="0">
                <a:latin typeface="Garamond" panose="02020404030301010803" pitchFamily="18" charset="0"/>
              </a:rPr>
              <a:t>6/28/21</a:t>
            </a:r>
            <a:r>
              <a:rPr lang="en-US" sz="2600" dirty="0">
                <a:latin typeface="Garamond" panose="02020404030301010803" pitchFamily="18" charset="0"/>
              </a:rPr>
              <a:t> FY22 Appropriated/Local/Auxiliary Budgets loaded in OFC</a:t>
            </a:r>
          </a:p>
          <a:p>
            <a:pPr lvl="1"/>
            <a:r>
              <a:rPr lang="en-US" sz="2600" b="1" dirty="0">
                <a:latin typeface="Garamond" panose="02020404030301010803" pitchFamily="18" charset="0"/>
              </a:rPr>
              <a:t>7/5/21</a:t>
            </a:r>
            <a:r>
              <a:rPr lang="en-US" sz="2600" dirty="0">
                <a:latin typeface="Garamond" panose="02020404030301010803" pitchFamily="18" charset="0"/>
              </a:rPr>
              <a:t> FY22 Budget Books available on OBP Website</a:t>
            </a:r>
          </a:p>
          <a:p>
            <a:pPr lvl="1"/>
            <a:endParaRPr lang="en-US" sz="2400" dirty="0">
              <a:latin typeface="Garamond" panose="02020404030301010803" pitchFamily="18" charset="0"/>
            </a:endParaRP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411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4B58-6911-4508-8343-BD7AD949B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Tuition &amp; Fee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8746C-A877-4B1B-9800-FE85F7F31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Tuition &amp; Fee Templates and Requests were due 1/15/21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Public hearing on proposed tuition and fees is 2/16/21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Executive Tuition and Student Fee Committee meet to begin developing tuition and fee recommendations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Executive Tuition and Student Fee Committee sends recommendation to the President.  President finalizes proposed tuition and fee rates by 3/5/21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SBOE sets AY22 tuition and fees on 4/21/21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Student Fee Accountability Agreements finalized May-June</a:t>
            </a:r>
          </a:p>
          <a:p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68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990600"/>
          </a:xfrm>
        </p:spPr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Local Budgets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41369"/>
            <a:ext cx="8077200" cy="38862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b="1" dirty="0">
                <a:latin typeface="Garamond" panose="02020404030301010803" pitchFamily="18" charset="0"/>
              </a:rPr>
              <a:t>FY22 Local Budgeting Process </a:t>
            </a:r>
            <a:r>
              <a:rPr lang="en-US" sz="2600" dirty="0">
                <a:latin typeface="Garamond" panose="02020404030301010803" pitchFamily="18" charset="0"/>
              </a:rPr>
              <a:t>is available in Google Drive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latin typeface="Garamond" panose="02020404030301010803" pitchFamily="18" charset="0"/>
              </a:rPr>
              <a:t> </a:t>
            </a:r>
            <a:r>
              <a:rPr lang="en-US" sz="2600" dirty="0">
                <a:solidFill>
                  <a:srgbClr val="191917">
                    <a:lumMod val="90000"/>
                    <a:lumOff val="10000"/>
                  </a:srgbClr>
                </a:solidFill>
                <a:latin typeface="Garamond" panose="02020404030301010803" pitchFamily="18" charset="0"/>
              </a:rPr>
              <a:t>Templates are available in Google Drive on 1/26/21</a:t>
            </a:r>
            <a:endParaRPr lang="en-US" sz="2600" dirty="0">
              <a:latin typeface="Garamond" panose="02020404030301010803" pitchFamily="18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latin typeface="Garamond" panose="02020404030301010803" pitchFamily="18" charset="0"/>
              </a:rPr>
              <a:t>Click on your division to get to your FY22 Local Budget Templates.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91917">
                    <a:lumMod val="90000"/>
                    <a:lumOff val="10000"/>
                  </a:srgbClr>
                </a:solidFill>
                <a:latin typeface="Garamond" panose="02020404030301010803" pitchFamily="18" charset="0"/>
              </a:rPr>
              <a:t>Please read “Information” and “Instructions” section in Google Drive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latin typeface="Garamond" panose="02020404030301010803" pitchFamily="18" charset="0"/>
              </a:rPr>
              <a:t>Budgeting process is still the same as last year – your budget will be the same as FY21 unless you make changes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latin typeface="Garamond" panose="02020404030301010803" pitchFamily="18" charset="0"/>
              </a:rPr>
              <a:t>Local Budgeting Training Sessions will be available upon request for your division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>
                <a:latin typeface="Garamond" panose="02020404030301010803" pitchFamily="18" charset="0"/>
              </a:rPr>
              <a:t>Due date for FY22 Local Budget Templates is on 2/26/21</a:t>
            </a:r>
          </a:p>
          <a:p>
            <a:pPr algn="l"/>
            <a:endParaRPr lang="en-US" sz="2400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048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125BE-C050-482F-AF7D-D65CA71F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Auxiliary Budgets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78FEF-F2EF-45D7-B293-96AE36A50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latin typeface="Garamond" panose="02020404030301010803" pitchFamily="18" charset="0"/>
              </a:rPr>
              <a:t>Auxiliary budget information &amp; worksheets will be available the week of 3/29/21</a:t>
            </a:r>
          </a:p>
          <a:p>
            <a:r>
              <a:rPr lang="en-US" sz="2600" dirty="0">
                <a:latin typeface="Garamond" panose="02020404030301010803" pitchFamily="18" charset="0"/>
              </a:rPr>
              <a:t>OBP budget meetings with Auxiliaries between 4/4/21-4/30/21</a:t>
            </a:r>
          </a:p>
          <a:p>
            <a:r>
              <a:rPr lang="en-US" sz="2600" dirty="0">
                <a:latin typeface="Garamond" panose="02020404030301010803" pitchFamily="18" charset="0"/>
              </a:rPr>
              <a:t>Approved auxiliary budgets are due to OBP on 5/4/21</a:t>
            </a:r>
          </a:p>
          <a:p>
            <a:r>
              <a:rPr lang="en-US" sz="2600" dirty="0">
                <a:latin typeface="Garamond" panose="02020404030301010803" pitchFamily="18" charset="0"/>
              </a:rPr>
              <a:t>FY22 Project requests via CPNR process due 10/1/21</a:t>
            </a:r>
          </a:p>
          <a:p>
            <a:r>
              <a:rPr lang="en-US" sz="2600" dirty="0">
                <a:latin typeface="Garamond" panose="02020404030301010803" pitchFamily="18" charset="0"/>
              </a:rPr>
              <a:t>10-Year capital plans due to OBP on 11/1/21</a:t>
            </a:r>
          </a:p>
        </p:txBody>
      </p:sp>
    </p:spTree>
    <p:extLst>
      <p:ext uri="{BB962C8B-B14F-4D97-AF65-F5344CB8AC3E}">
        <p14:creationId xmlns:p14="http://schemas.microsoft.com/office/powerpoint/2010/main" val="240134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DFDA9-9FA9-4FC1-9E0C-2677CB8D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Other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1BF2B-7BAB-48F4-8712-BA08F2D5C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Axiom Software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Dependent of HCM Project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Campus Implementation Partners:</a:t>
            </a:r>
          </a:p>
          <a:p>
            <a:pPr lvl="2"/>
            <a:r>
              <a:rPr lang="en-US" dirty="0">
                <a:latin typeface="Garamond" panose="02020404030301010803" pitchFamily="18" charset="0"/>
              </a:rPr>
              <a:t>Dalton Routh, Corbin Harp, Sharla Davison, Lisa Paxton, Sherry Zeng, Alexis Rowland</a:t>
            </a:r>
          </a:p>
          <a:p>
            <a:r>
              <a:rPr lang="en-US" dirty="0">
                <a:latin typeface="Garamond" panose="02020404030301010803" pitchFamily="18" charset="0"/>
              </a:rPr>
              <a:t>Chargebacks </a:t>
            </a:r>
          </a:p>
          <a:p>
            <a:r>
              <a:rPr lang="en-US" dirty="0">
                <a:latin typeface="Garamond" panose="02020404030301010803" pitchFamily="18" charset="0"/>
              </a:rPr>
              <a:t>Processing Fees, Permits and Fines</a:t>
            </a:r>
          </a:p>
          <a:p>
            <a:r>
              <a:rPr lang="en-US" dirty="0">
                <a:latin typeface="Garamond" panose="02020404030301010803" pitchFamily="18" charset="0"/>
              </a:rPr>
              <a:t>WACUBO 2021 Virtual Annual Conference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Institution Group Registration</a:t>
            </a:r>
          </a:p>
          <a:p>
            <a:pPr lvl="1"/>
            <a:r>
              <a:rPr lang="en-US" dirty="0">
                <a:latin typeface="Garamond" panose="02020404030301010803" pitchFamily="18" charset="0"/>
              </a:rPr>
              <a:t>May 24 – May 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563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2E79A-BC49-425B-808D-DD538AED6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60960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33A0"/>
                </a:solidFill>
                <a:latin typeface="Garamond" panose="02020404030301010803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1704204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oise State Theme">
      <a:dk1>
        <a:srgbClr val="191917"/>
      </a:dk1>
      <a:lt1>
        <a:sysClr val="window" lastClr="FFFFFF"/>
      </a:lt1>
      <a:dk2>
        <a:srgbClr val="09347A"/>
      </a:dk2>
      <a:lt2>
        <a:srgbClr val="F6F6F5"/>
      </a:lt2>
      <a:accent1>
        <a:srgbClr val="0169A4"/>
      </a:accent1>
      <a:accent2>
        <a:srgbClr val="F1632A"/>
      </a:accent2>
      <a:accent3>
        <a:srgbClr val="007DC3"/>
      </a:accent3>
      <a:accent4>
        <a:srgbClr val="8064A2"/>
      </a:accent4>
      <a:accent5>
        <a:srgbClr val="4BACC6"/>
      </a:accent5>
      <a:accent6>
        <a:srgbClr val="F79646"/>
      </a:accent6>
      <a:hlink>
        <a:srgbClr val="3399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E82199B-DC72-488A-95B8-89E8CD66E9DD}" vid="{A67F7EB3-B12E-4EFB-B5BD-71C286836255}"/>
    </a:ext>
  </a:extLst>
</a:theme>
</file>

<file path=ppt/theme/theme2.xml><?xml version="1.0" encoding="utf-8"?>
<a:theme xmlns:a="http://schemas.openxmlformats.org/drawingml/2006/main" name="1_blank">
  <a:themeElements>
    <a:clrScheme name="Boise State Theme">
      <a:dk1>
        <a:srgbClr val="191917"/>
      </a:dk1>
      <a:lt1>
        <a:sysClr val="window" lastClr="FFFFFF"/>
      </a:lt1>
      <a:dk2>
        <a:srgbClr val="09347A"/>
      </a:dk2>
      <a:lt2>
        <a:srgbClr val="F6F6F5"/>
      </a:lt2>
      <a:accent1>
        <a:srgbClr val="0169A4"/>
      </a:accent1>
      <a:accent2>
        <a:srgbClr val="F1632A"/>
      </a:accent2>
      <a:accent3>
        <a:srgbClr val="007DC3"/>
      </a:accent3>
      <a:accent4>
        <a:srgbClr val="8064A2"/>
      </a:accent4>
      <a:accent5>
        <a:srgbClr val="4BACC6"/>
      </a:accent5>
      <a:accent6>
        <a:srgbClr val="F79646"/>
      </a:accent6>
      <a:hlink>
        <a:srgbClr val="3399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E82199B-DC72-488A-95B8-89E8CD66E9DD}" vid="{4EF0FCDD-25EB-4093-B50D-713D10A174B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8298</TotalTime>
  <Words>444</Words>
  <Application>Microsoft Office PowerPoint</Application>
  <PresentationFormat>On-screen Show (4:3)</PresentationFormat>
  <Paragraphs>76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Garamond</vt:lpstr>
      <vt:lpstr>blank</vt:lpstr>
      <vt:lpstr>1_blank</vt:lpstr>
      <vt:lpstr> FY22 Annual Budget Planning  January 27, 2021</vt:lpstr>
      <vt:lpstr>FY22 State General Appropriation Governor’s Recommendation</vt:lpstr>
      <vt:lpstr>Budget Process Calendar</vt:lpstr>
      <vt:lpstr>Tuition &amp; Fee</vt:lpstr>
      <vt:lpstr>Local Budgets</vt:lpstr>
      <vt:lpstr>Auxiliary Budgets</vt:lpstr>
      <vt:lpstr>Other Updates</vt:lpstr>
      <vt:lpstr>PowerPoint Presentation</vt:lpstr>
    </vt:vector>
  </TitlesOfParts>
  <Company>Boise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Boise State PowerPoint Template</dc:title>
  <dc:creator>KEN KLINE</dc:creator>
  <cp:lastModifiedBy>irenepedraza@boisestate.edu</cp:lastModifiedBy>
  <cp:revision>496</cp:revision>
  <cp:lastPrinted>2019-01-23T15:58:13Z</cp:lastPrinted>
  <dcterms:created xsi:type="dcterms:W3CDTF">2015-07-23T21:19:19Z</dcterms:created>
  <dcterms:modified xsi:type="dcterms:W3CDTF">2021-01-27T17:48:22Z</dcterms:modified>
</cp:coreProperties>
</file>