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1" r:id="rId3"/>
    <p:sldId id="269" r:id="rId4"/>
    <p:sldId id="271" r:id="rId5"/>
    <p:sldId id="278" r:id="rId6"/>
    <p:sldId id="257" r:id="rId7"/>
    <p:sldId id="275" r:id="rId8"/>
    <p:sldId id="276" r:id="rId9"/>
    <p:sldId id="274" r:id="rId10"/>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Arial"/>
      </a:defRPr>
    </a:lvl1pPr>
    <a:lvl2pPr marL="0" marR="0" indent="2286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Arial"/>
      </a:defRPr>
    </a:lvl2pPr>
    <a:lvl3pPr marL="0" marR="0" indent="4572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Arial"/>
      </a:defRPr>
    </a:lvl3pPr>
    <a:lvl4pPr marL="0" marR="0" indent="6858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Arial"/>
      </a:defRPr>
    </a:lvl4pPr>
    <a:lvl5pPr marL="0" marR="0" indent="9144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Arial"/>
      </a:defRPr>
    </a:lvl5pPr>
    <a:lvl6pPr marL="0" marR="0" indent="11430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Arial"/>
      </a:defRPr>
    </a:lvl6pPr>
    <a:lvl7pPr marL="0" marR="0" indent="13716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Arial"/>
      </a:defRPr>
    </a:lvl7pPr>
    <a:lvl8pPr marL="0" marR="0" indent="16002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Arial"/>
      </a:defRPr>
    </a:lvl8pPr>
    <a:lvl9pPr marL="0" marR="0" indent="182880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 Miller" initials="CM" lastIdx="1" clrIdx="0">
    <p:extLst>
      <p:ext uri="{19B8F6BF-5375-455C-9EA6-DF929625EA0E}">
        <p15:presenceInfo xmlns:p15="http://schemas.microsoft.com/office/powerpoint/2012/main" userId="ceb33cfb9fbd44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23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1"/>
          </a:solidFill>
        </a:fill>
      </a:tcStyle>
    </a:firstCol>
    <a:la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381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1"/>
          </a:solidFill>
        </a:fill>
      </a:tcStyle>
    </a:lastRow>
    <a:fir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381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3"/>
          </a:solidFill>
        </a:fill>
      </a:tcStyle>
    </a:firstCol>
    <a:la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381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3"/>
          </a:solidFill>
        </a:fill>
      </a:tcStyle>
    </a:lastRow>
    <a:fir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381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6"/>
          </a:solidFill>
        </a:fill>
      </a:tcStyle>
    </a:firstCol>
    <a:la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381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6"/>
          </a:solidFill>
        </a:fill>
      </a:tcStyle>
    </a:lastRow>
    <a:fir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381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002EA3"/>
          </a:solidFill>
        </a:fill>
      </a:tcStyle>
    </a:band2H>
    <a:firstCol>
      <a:tcTxStyle b="on" i="off">
        <a:fontRef idx="minor">
          <a:srgbClr val="002EA3"/>
        </a:fontRef>
        <a:srgbClr val="002EA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002EA3"/>
          </a:solidFill>
        </a:fill>
      </a:tcStyle>
    </a:lastRow>
    <a:firstRow>
      <a:tcTxStyle b="on" i="off">
        <a:fontRef idx="minor">
          <a:srgbClr val="002EA3"/>
        </a:fontRef>
        <a:srgbClr val="002EA3"/>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FFFFFF"/>
          </a:solidFill>
        </a:fill>
      </a:tcStyle>
    </a:wholeTbl>
    <a:band2H>
      <a:tcTxStyle/>
      <a:tcStyle>
        <a:tcBdr/>
        <a:fill>
          <a:solidFill>
            <a:srgbClr val="FFFFFF"/>
          </a:solidFill>
        </a:fill>
      </a:tcStyle>
    </a:band2H>
    <a:firstCol>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FFFFFF"/>
          </a:solidFill>
        </a:fill>
      </a:tcStyle>
    </a:firstCol>
    <a:la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381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FFFFFF"/>
          </a:solidFill>
        </a:fill>
      </a:tcStyle>
    </a:lastRow>
    <a:fir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381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FFFFFF"/>
          </a:solidFill>
        </a:fill>
      </a:tcStyle>
    </a:firstRow>
  </a:tblStyle>
  <a:tblStyle styleId="{2708684C-4D16-4618-839F-0558EEFCDFE6}" styleName="">
    <a:tblBg/>
    <a:wholeTbl>
      <a:tcTxStyle b="off"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002EA3">
              <a:alpha val="20000"/>
            </a:srgbClr>
          </a:solidFill>
        </a:fill>
      </a:tcStyle>
    </a:wholeTbl>
    <a:band2H>
      <a:tcTxStyle/>
      <a:tcStyle>
        <a:tcBdr/>
        <a:fill>
          <a:solidFill>
            <a:srgbClr val="FFFFFF"/>
          </a:solidFill>
        </a:fill>
      </a:tcStyle>
    </a:band2H>
    <a:firstCol>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solidFill>
            <a:srgbClr val="002EA3">
              <a:alpha val="20000"/>
            </a:srgbClr>
          </a:solidFill>
        </a:fill>
      </a:tcStyle>
    </a:firstCol>
    <a:la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50800" cap="flat">
              <a:solidFill>
                <a:srgbClr val="002EA3"/>
              </a:solidFill>
              <a:prstDash val="solid"/>
              <a:round/>
            </a:ln>
          </a:top>
          <a:bottom>
            <a:ln w="127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noFill/>
        </a:fill>
      </a:tcStyle>
    </a:lastRow>
    <a:firstRow>
      <a:tcTxStyle b="on" i="off">
        <a:fontRef idx="minor">
          <a:srgbClr val="002EA3"/>
        </a:fontRef>
        <a:srgbClr val="002EA3"/>
      </a:tcTxStyle>
      <a:tcStyle>
        <a:tcBdr>
          <a:left>
            <a:ln w="12700" cap="flat">
              <a:solidFill>
                <a:srgbClr val="002EA3"/>
              </a:solidFill>
              <a:prstDash val="solid"/>
              <a:round/>
            </a:ln>
          </a:left>
          <a:right>
            <a:ln w="12700" cap="flat">
              <a:solidFill>
                <a:srgbClr val="002EA3"/>
              </a:solidFill>
              <a:prstDash val="solid"/>
              <a:round/>
            </a:ln>
          </a:right>
          <a:top>
            <a:ln w="12700" cap="flat">
              <a:solidFill>
                <a:srgbClr val="002EA3"/>
              </a:solidFill>
              <a:prstDash val="solid"/>
              <a:round/>
            </a:ln>
          </a:top>
          <a:bottom>
            <a:ln w="25400" cap="flat">
              <a:solidFill>
                <a:srgbClr val="002EA3"/>
              </a:solidFill>
              <a:prstDash val="solid"/>
              <a:round/>
            </a:ln>
          </a:bottom>
          <a:insideH>
            <a:ln w="12700" cap="flat">
              <a:solidFill>
                <a:srgbClr val="002EA3"/>
              </a:solidFill>
              <a:prstDash val="solid"/>
              <a:round/>
            </a:ln>
          </a:insideH>
          <a:insideV>
            <a:ln w="12700" cap="flat">
              <a:solidFill>
                <a:srgbClr val="002EA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963" autoAdjust="0"/>
  </p:normalViewPr>
  <p:slideViewPr>
    <p:cSldViewPr snapToGrid="0" snapToObjects="1">
      <p:cViewPr varScale="1">
        <p:scale>
          <a:sx n="77" d="100"/>
          <a:sy n="77" d="100"/>
        </p:scale>
        <p:origin x="16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C6C891-74E4-4F2D-B42B-FC5E7C9268B5}" type="datetimeFigureOut">
              <a:rPr lang="en-US" smtClean="0"/>
              <a:t>10/21/2021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A2C94F-84CC-45B9-B553-9B1A5A4B6342}" type="slidenum">
              <a:rPr lang="en-US" smtClean="0"/>
              <a:t>‹#›</a:t>
            </a:fld>
            <a:endParaRPr lang="en-US"/>
          </a:p>
        </p:txBody>
      </p:sp>
    </p:spTree>
    <p:extLst>
      <p:ext uri="{BB962C8B-B14F-4D97-AF65-F5344CB8AC3E}">
        <p14:creationId xmlns:p14="http://schemas.microsoft.com/office/powerpoint/2010/main" val="1207872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dirty="0"/>
          </a:p>
        </p:txBody>
      </p:sp>
      <p:sp>
        <p:nvSpPr>
          <p:cNvPr id="137" name="Shape 13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36852770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Verdana"/>
      </a:defRPr>
    </a:lvl1pPr>
    <a:lvl2pPr indent="228600" defTabSz="457200" latinLnBrk="0">
      <a:lnSpc>
        <a:spcPct val="117999"/>
      </a:lnSpc>
      <a:defRPr sz="2200">
        <a:latin typeface="+mn-lt"/>
        <a:ea typeface="+mn-ea"/>
        <a:cs typeface="+mn-cs"/>
        <a:sym typeface="Verdana"/>
      </a:defRPr>
    </a:lvl2pPr>
    <a:lvl3pPr indent="457200" defTabSz="457200" latinLnBrk="0">
      <a:lnSpc>
        <a:spcPct val="117999"/>
      </a:lnSpc>
      <a:defRPr sz="2200">
        <a:latin typeface="+mn-lt"/>
        <a:ea typeface="+mn-ea"/>
        <a:cs typeface="+mn-cs"/>
        <a:sym typeface="Verdana"/>
      </a:defRPr>
    </a:lvl3pPr>
    <a:lvl4pPr indent="685800" defTabSz="457200" latinLnBrk="0">
      <a:lnSpc>
        <a:spcPct val="117999"/>
      </a:lnSpc>
      <a:defRPr sz="2200">
        <a:latin typeface="+mn-lt"/>
        <a:ea typeface="+mn-ea"/>
        <a:cs typeface="+mn-cs"/>
        <a:sym typeface="Verdana"/>
      </a:defRPr>
    </a:lvl4pPr>
    <a:lvl5pPr indent="914400" defTabSz="457200" latinLnBrk="0">
      <a:lnSpc>
        <a:spcPct val="117999"/>
      </a:lnSpc>
      <a:defRPr sz="2200">
        <a:latin typeface="+mn-lt"/>
        <a:ea typeface="+mn-ea"/>
        <a:cs typeface="+mn-cs"/>
        <a:sym typeface="Verdana"/>
      </a:defRPr>
    </a:lvl5pPr>
    <a:lvl6pPr indent="1143000" defTabSz="457200" latinLnBrk="0">
      <a:lnSpc>
        <a:spcPct val="117999"/>
      </a:lnSpc>
      <a:defRPr sz="2200">
        <a:latin typeface="+mn-lt"/>
        <a:ea typeface="+mn-ea"/>
        <a:cs typeface="+mn-cs"/>
        <a:sym typeface="Verdana"/>
      </a:defRPr>
    </a:lvl6pPr>
    <a:lvl7pPr indent="1371600" defTabSz="457200" latinLnBrk="0">
      <a:lnSpc>
        <a:spcPct val="117999"/>
      </a:lnSpc>
      <a:defRPr sz="2200">
        <a:latin typeface="+mn-lt"/>
        <a:ea typeface="+mn-ea"/>
        <a:cs typeface="+mn-cs"/>
        <a:sym typeface="Verdana"/>
      </a:defRPr>
    </a:lvl7pPr>
    <a:lvl8pPr indent="1600200" defTabSz="457200" latinLnBrk="0">
      <a:lnSpc>
        <a:spcPct val="117999"/>
      </a:lnSpc>
      <a:defRPr sz="2200">
        <a:latin typeface="+mn-lt"/>
        <a:ea typeface="+mn-ea"/>
        <a:cs typeface="+mn-cs"/>
        <a:sym typeface="Verdana"/>
      </a:defRPr>
    </a:lvl8pPr>
    <a:lvl9pPr indent="1828800" defTabSz="457200" latinLnBrk="0">
      <a:lnSpc>
        <a:spcPct val="117999"/>
      </a:lnSpc>
      <a:defRPr sz="2200">
        <a:latin typeface="+mn-lt"/>
        <a:ea typeface="+mn-ea"/>
        <a:cs typeface="+mn-cs"/>
        <a:sym typeface="Verdan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FAFSA</a:t>
            </a:r>
            <a:r>
              <a:rPr lang="en-US" baseline="0" dirty="0"/>
              <a:t> Estimators will be uploaded to a secure form.</a:t>
            </a:r>
            <a:endParaRPr lang="en-US" dirty="0"/>
          </a:p>
        </p:txBody>
      </p:sp>
    </p:spTree>
    <p:extLst>
      <p:ext uri="{BB962C8B-B14F-4D97-AF65-F5344CB8AC3E}">
        <p14:creationId xmlns:p14="http://schemas.microsoft.com/office/powerpoint/2010/main" val="123089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FAFSA</a:t>
            </a:r>
            <a:r>
              <a:rPr lang="en-US" baseline="0" dirty="0"/>
              <a:t> will be rejected for DACA students; however the OSBE will use the estimated EFC of that rejected FAFSA for scholarship consideration.</a:t>
            </a:r>
            <a:endParaRPr lang="en-US" dirty="0"/>
          </a:p>
        </p:txBody>
      </p:sp>
    </p:spTree>
    <p:extLst>
      <p:ext uri="{BB962C8B-B14F-4D97-AF65-F5344CB8AC3E}">
        <p14:creationId xmlns:p14="http://schemas.microsoft.com/office/powerpoint/2010/main" val="37330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65887">
              <a:defRPr/>
            </a:pPr>
            <a:r>
              <a:rPr lang="en-US" sz="2400" dirty="0">
                <a:solidFill>
                  <a:srgbClr val="F9461C"/>
                </a:solidFill>
              </a:rPr>
              <a:t>*Must be enrolled in at least 12 credits each semester (fall  spring) and successfully complete at least 24 credits combined (fall &amp; spring). One-semester recipients (fall or spring only) must successfully complete at least 12 credits.</a:t>
            </a:r>
          </a:p>
          <a:p>
            <a:pPr defTabSz="465887">
              <a:defRPr/>
            </a:pPr>
            <a:r>
              <a:rPr lang="en-US" sz="2400" dirty="0">
                <a:solidFill>
                  <a:srgbClr val="F9461C"/>
                </a:solidFill>
              </a:rPr>
              <a:t>*</a:t>
            </a:r>
            <a:r>
              <a:rPr lang="en-US" sz="2400" dirty="0">
                <a:solidFill>
                  <a:srgbClr val="FFFFFF"/>
                </a:solidFill>
              </a:rPr>
              <a:t>Consideration is based on admissions materials received by the scholarship deadline. A complete application includes the admissions application AND transcript(s). All criteria must be met by the deadline.</a:t>
            </a:r>
          </a:p>
          <a:p>
            <a:pPr algn="l" defTabSz="465887">
              <a:defRPr/>
            </a:pPr>
            <a:endParaRPr lang="en-US" sz="2400" dirty="0">
              <a:solidFill>
                <a:srgbClr val="F9461C"/>
              </a:solidFill>
            </a:endParaRPr>
          </a:p>
          <a:p>
            <a:endParaRPr lang="en-US" dirty="0"/>
          </a:p>
        </p:txBody>
      </p:sp>
    </p:spTree>
    <p:extLst>
      <p:ext uri="{BB962C8B-B14F-4D97-AF65-F5344CB8AC3E}">
        <p14:creationId xmlns:p14="http://schemas.microsoft.com/office/powerpoint/2010/main" val="179839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65887">
              <a:defRPr/>
            </a:pPr>
            <a:r>
              <a:rPr lang="en-US" sz="2000" dirty="0">
                <a:solidFill>
                  <a:srgbClr val="F9461C"/>
                </a:solidFill>
              </a:rPr>
              <a:t>*Must be enrolled in at least 12 credits each semester (fall  spring) and successfully complete at least 24 credits combined (fall &amp; spring). One-semester recipients (fall or spring only) must successfully complete at least 12 credits.</a:t>
            </a:r>
          </a:p>
          <a:p>
            <a:pPr defTabSz="465887">
              <a:defRPr/>
            </a:pPr>
            <a:r>
              <a:rPr lang="en-US" sz="2000" dirty="0">
                <a:solidFill>
                  <a:srgbClr val="F9461C"/>
                </a:solidFill>
              </a:rPr>
              <a:t>*</a:t>
            </a:r>
            <a:r>
              <a:rPr lang="en-US" sz="2000" dirty="0">
                <a:solidFill>
                  <a:srgbClr val="FFFFFF"/>
                </a:solidFill>
              </a:rPr>
              <a:t>Consideration is based on admissions materials received by the scholarship deadline. A complete application includes the admissions application AND transcript(s). All criteria must be met by the deadline.</a:t>
            </a:r>
          </a:p>
        </p:txBody>
      </p:sp>
    </p:spTree>
    <p:extLst>
      <p:ext uri="{BB962C8B-B14F-4D97-AF65-F5344CB8AC3E}">
        <p14:creationId xmlns:p14="http://schemas.microsoft.com/office/powerpoint/2010/main" val="3881807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About Me">
    <p:bg>
      <p:bgPr>
        <a:solidFill>
          <a:srgbClr val="FFFFFF"/>
        </a:solidFill>
        <a:effectLst/>
      </p:bgPr>
    </p:bg>
    <p:spTree>
      <p:nvGrpSpPr>
        <p:cNvPr id="1" name=""/>
        <p:cNvGrpSpPr/>
        <p:nvPr/>
      </p:nvGrpSpPr>
      <p:grpSpPr>
        <a:xfrm>
          <a:off x="0" y="0"/>
          <a:ext cx="0" cy="0"/>
          <a:chOff x="0" y="0"/>
          <a:chExt cx="0" cy="0"/>
        </a:xfrm>
      </p:grpSpPr>
      <p:sp>
        <p:nvSpPr>
          <p:cNvPr id="100" name="Image"/>
          <p:cNvSpPr>
            <a:spLocks noGrp="1"/>
          </p:cNvSpPr>
          <p:nvPr>
            <p:ph type="pic" sz="quarter" idx="13"/>
          </p:nvPr>
        </p:nvSpPr>
        <p:spPr>
          <a:xfrm>
            <a:off x="1449493" y="2560416"/>
            <a:ext cx="2492492" cy="2492492"/>
          </a:xfrm>
          <a:prstGeom prst="rect">
            <a:avLst/>
          </a:prstGeom>
        </p:spPr>
        <p:txBody>
          <a:bodyPr lIns="91439" rIns="91439">
            <a:noAutofit/>
          </a:bodyPr>
          <a:lstStyle/>
          <a:p>
            <a:endParaRPr dirty="0"/>
          </a:p>
        </p:txBody>
      </p:sp>
      <p:sp>
        <p:nvSpPr>
          <p:cNvPr id="101" name="Line"/>
          <p:cNvSpPr/>
          <p:nvPr/>
        </p:nvSpPr>
        <p:spPr>
          <a:xfrm flipV="1">
            <a:off x="5323839" y="2032432"/>
            <a:ext cx="1" cy="5688736"/>
          </a:xfrm>
          <a:prstGeom prst="line">
            <a:avLst/>
          </a:prstGeom>
          <a:ln w="50800">
            <a:solidFill>
              <a:srgbClr val="002EA3"/>
            </a:solidFill>
            <a:miter lim="400000"/>
          </a:ln>
        </p:spPr>
        <p:txBody>
          <a:bodyPr lIns="45718" tIns="45718" rIns="45718" bIns="45718"/>
          <a:lstStyle/>
          <a:p>
            <a:pPr algn="ctr" defTabSz="587022">
              <a:spcBef>
                <a:spcPts val="1400"/>
              </a:spcBef>
              <a:defRPr sz="4200" cap="all">
                <a:solidFill>
                  <a:srgbClr val="FFFFFF"/>
                </a:solidFill>
              </a:defRPr>
            </a:pPr>
            <a:endParaRPr dirty="0"/>
          </a:p>
        </p:txBody>
      </p:sp>
      <p:sp>
        <p:nvSpPr>
          <p:cNvPr id="102" name="Lorem ipsum dolor sit amet."/>
          <p:cNvSpPr txBox="1">
            <a:spLocks noGrp="1"/>
          </p:cNvSpPr>
          <p:nvPr>
            <p:ph type="body" sz="quarter" idx="14"/>
          </p:nvPr>
        </p:nvSpPr>
        <p:spPr>
          <a:xfrm>
            <a:off x="6545015" y="2805126"/>
            <a:ext cx="5165991" cy="1171789"/>
          </a:xfrm>
          <a:prstGeom prst="rect">
            <a:avLst/>
          </a:prstGeom>
        </p:spPr>
        <p:txBody>
          <a:bodyPr anchor="ctr"/>
          <a:lstStyle>
            <a:lvl1pPr algn="l">
              <a:defRPr sz="3600" i="0">
                <a:solidFill>
                  <a:srgbClr val="D84200"/>
                </a:solidFill>
              </a:defRPr>
            </a:lvl1pPr>
          </a:lstStyle>
          <a:p>
            <a:r>
              <a:t>Lorem ipsum dolor sit amet.</a:t>
            </a:r>
          </a:p>
        </p:txBody>
      </p:sp>
      <p:sp>
        <p:nvSpPr>
          <p:cNvPr id="103" name="Lorem ipsum dolor sit amet, consectetur adipiscing elit. Quisque sagittis lorem id urna pretium, mattis feugiat erat finibus. Sed sit amet aliquet ante, nec rutrum libero. Nunc eu risus sit amet nibh faucibus pellentesque. Ut elementum leo eget eros condimentum tincidunt."/>
          <p:cNvSpPr txBox="1">
            <a:spLocks noGrp="1"/>
          </p:cNvSpPr>
          <p:nvPr>
            <p:ph type="body" sz="quarter" idx="15"/>
          </p:nvPr>
        </p:nvSpPr>
        <p:spPr>
          <a:xfrm>
            <a:off x="6545015" y="4158967"/>
            <a:ext cx="5165991" cy="3737190"/>
          </a:xfrm>
          <a:prstGeom prst="rect">
            <a:avLst/>
          </a:prstGeom>
        </p:spPr>
        <p:txBody>
          <a:bodyPr anchor="ctr"/>
          <a:lstStyle>
            <a:lvl1pPr algn="l" defTabSz="325120">
              <a:defRPr sz="3400" i="0">
                <a:solidFill>
                  <a:srgbClr val="3C4542"/>
                </a:solidFill>
              </a:defRPr>
            </a:lvl1pPr>
          </a:lstStyle>
          <a:p>
            <a:r>
              <a:t>About me goes here. Lorem ipsum dolor sit amet, consectetur adipiscing elit. Quisque sagittis lorem id urna pretium, mattis feugiat erat finibus.</a:t>
            </a:r>
          </a:p>
        </p:txBody>
      </p:sp>
      <p:sp>
        <p:nvSpPr>
          <p:cNvPr id="104" name="First Last"/>
          <p:cNvSpPr txBox="1">
            <a:spLocks noGrp="1"/>
          </p:cNvSpPr>
          <p:nvPr>
            <p:ph type="body" sz="quarter" idx="16"/>
          </p:nvPr>
        </p:nvSpPr>
        <p:spPr>
          <a:xfrm>
            <a:off x="1438690" y="5273792"/>
            <a:ext cx="2514097" cy="399816"/>
          </a:xfrm>
          <a:prstGeom prst="rect">
            <a:avLst/>
          </a:prstGeom>
        </p:spPr>
        <p:txBody>
          <a:bodyPr lIns="27092" tIns="27092" rIns="27092" bIns="27092" anchor="ctr">
            <a:spAutoFit/>
          </a:bodyPr>
          <a:lstStyle>
            <a:lvl1pPr>
              <a:defRPr sz="2400" b="1" i="0" cap="all">
                <a:solidFill>
                  <a:srgbClr val="002EA3"/>
                </a:solidFill>
              </a:defRPr>
            </a:lvl1pPr>
          </a:lstStyle>
          <a:p>
            <a:r>
              <a:t>First Last</a:t>
            </a:r>
          </a:p>
        </p:txBody>
      </p:sp>
      <p:pic>
        <p:nvPicPr>
          <p:cNvPr id="105" name="boisestate-B-2color.png" descr="boisestate-B-2color.png"/>
          <p:cNvPicPr>
            <a:picLocks noChangeAspect="1"/>
          </p:cNvPicPr>
          <p:nvPr/>
        </p:nvPicPr>
        <p:blipFill>
          <a:blip r:embed="rId2"/>
          <a:srcRect t="5599" b="5599"/>
          <a:stretch>
            <a:fillRect/>
          </a:stretch>
        </p:blipFill>
        <p:spPr>
          <a:xfrm>
            <a:off x="11963400" y="8889999"/>
            <a:ext cx="1019821" cy="783962"/>
          </a:xfrm>
          <a:prstGeom prst="rect">
            <a:avLst/>
          </a:prstGeom>
          <a:ln w="12700">
            <a:miter lim="400000"/>
          </a:ln>
        </p:spPr>
      </p:pic>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amp; Subtitle Blu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quare"/>
          <p:cNvSpPr/>
          <p:nvPr/>
        </p:nvSpPr>
        <p:spPr>
          <a:xfrm>
            <a:off x="2375941" y="-23039"/>
            <a:ext cx="8252916" cy="8253667"/>
          </a:xfrm>
          <a:prstGeom prst="rect">
            <a:avLst/>
          </a:prstGeom>
          <a:solidFill>
            <a:srgbClr val="002EA3">
              <a:alpha val="90431"/>
            </a:srgbClr>
          </a:solidFill>
          <a:ln w="12700">
            <a:miter lim="400000"/>
          </a:ln>
        </p:spPr>
        <p:txBody>
          <a:bodyPr lIns="0" tIns="0" rIns="0" bIns="0" anchor="ctr"/>
          <a:lstStyle/>
          <a:p>
            <a:pPr algn="ctr" defTabSz="587022">
              <a:defRPr sz="2200">
                <a:solidFill>
                  <a:srgbClr val="FFFFFF"/>
                </a:solidFill>
                <a:latin typeface="Helvetica Neue Medium"/>
                <a:ea typeface="Helvetica Neue Medium"/>
                <a:cs typeface="Helvetica Neue Medium"/>
                <a:sym typeface="Helvetica Neue Medium"/>
              </a:defRPr>
            </a:pPr>
            <a:endParaRPr dirty="0"/>
          </a:p>
        </p:txBody>
      </p:sp>
      <p:pic>
        <p:nvPicPr>
          <p:cNvPr id="13" name="BoiseState-PrimaryMark-OrangeWhiteOutline-D64309.png" descr="BoiseState-PrimaryMark-OrangeWhiteOutline-D64309.png"/>
          <p:cNvPicPr>
            <a:picLocks noChangeAspect="1"/>
          </p:cNvPicPr>
          <p:nvPr/>
        </p:nvPicPr>
        <p:blipFill>
          <a:blip r:embed="rId3"/>
          <a:stretch>
            <a:fillRect/>
          </a:stretch>
        </p:blipFill>
        <p:spPr>
          <a:xfrm>
            <a:off x="4817102" y="6509935"/>
            <a:ext cx="3370595" cy="1081016"/>
          </a:xfrm>
          <a:prstGeom prst="rect">
            <a:avLst/>
          </a:prstGeom>
          <a:ln w="12700">
            <a:miter lim="400000"/>
          </a:ln>
        </p:spPr>
      </p:pic>
      <p:sp>
        <p:nvSpPr>
          <p:cNvPr id="14" name="Secondary caption goes here"/>
          <p:cNvSpPr txBox="1">
            <a:spLocks noGrp="1"/>
          </p:cNvSpPr>
          <p:nvPr>
            <p:ph type="body" sz="quarter" idx="13"/>
          </p:nvPr>
        </p:nvSpPr>
        <p:spPr>
          <a:xfrm>
            <a:off x="4245836" y="5071955"/>
            <a:ext cx="4513129" cy="422489"/>
          </a:xfrm>
          <a:prstGeom prst="rect">
            <a:avLst/>
          </a:prstGeom>
        </p:spPr>
        <p:txBody>
          <a:bodyPr anchor="ctr"/>
          <a:lstStyle>
            <a:lvl1pPr defTabSz="361188">
              <a:defRPr sz="2370" i="0"/>
            </a:lvl1pPr>
          </a:lstStyle>
          <a:p>
            <a:r>
              <a:t>Title Subheading</a:t>
            </a:r>
          </a:p>
        </p:txBody>
      </p:sp>
      <p:sp>
        <p:nvSpPr>
          <p:cNvPr id="15" name="Click to add heading"/>
          <p:cNvSpPr>
            <a:spLocks noGrp="1"/>
          </p:cNvSpPr>
          <p:nvPr>
            <p:ph type="body" sz="quarter" idx="14"/>
          </p:nvPr>
        </p:nvSpPr>
        <p:spPr>
          <a:xfrm>
            <a:off x="3645094" y="706078"/>
            <a:ext cx="5714612" cy="4189688"/>
          </a:xfrm>
          <a:prstGeom prst="rect">
            <a:avLst/>
          </a:prstGeom>
        </p:spPr>
        <p:txBody>
          <a:bodyPr anchor="ctr"/>
          <a:lstStyle>
            <a:lvl1pPr>
              <a:spcBef>
                <a:spcPts val="1400"/>
              </a:spcBef>
              <a:defRPr sz="4200" i="0" cap="all"/>
            </a:lvl1pPr>
          </a:lstStyle>
          <a:p>
            <a:r>
              <a:t>Click to add heading</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97045320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Blu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1" name="boisestate-B-orange-whiteoutline.png" descr="boisestate-B-orange-whiteoutline.png"/>
          <p:cNvPicPr>
            <a:picLocks noChangeAspect="1"/>
          </p:cNvPicPr>
          <p:nvPr/>
        </p:nvPicPr>
        <p:blipFill>
          <a:blip r:embed="rId3"/>
          <a:srcRect t="5676" b="5676"/>
          <a:stretch>
            <a:fillRect/>
          </a:stretch>
        </p:blipFill>
        <p:spPr>
          <a:xfrm>
            <a:off x="11963400" y="8891711"/>
            <a:ext cx="1019266" cy="782170"/>
          </a:xfrm>
          <a:prstGeom prst="rect">
            <a:avLst/>
          </a:prstGeom>
          <a:ln w="12700">
            <a:miter lim="400000"/>
          </a:ln>
        </p:spPr>
      </p:pic>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627734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Subtitle Oran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quare"/>
          <p:cNvSpPr/>
          <p:nvPr/>
        </p:nvSpPr>
        <p:spPr>
          <a:xfrm>
            <a:off x="2374900" y="-43846"/>
            <a:ext cx="8255000" cy="8255001"/>
          </a:xfrm>
          <a:prstGeom prst="rect">
            <a:avLst/>
          </a:prstGeom>
          <a:solidFill>
            <a:srgbClr val="D84200">
              <a:alpha val="90431"/>
            </a:srgbClr>
          </a:solidFill>
          <a:ln w="12700">
            <a:miter lim="400000"/>
          </a:ln>
        </p:spPr>
        <p:txBody>
          <a:bodyPr lIns="0" tIns="0" rIns="0" bIns="0" anchor="ctr"/>
          <a:lstStyle/>
          <a:p>
            <a:pPr algn="ctr" defTabSz="587022">
              <a:defRPr sz="2200">
                <a:solidFill>
                  <a:srgbClr val="FFFFFF"/>
                </a:solidFill>
                <a:latin typeface="Helvetica Neue Medium"/>
                <a:ea typeface="Helvetica Neue Medium"/>
                <a:cs typeface="Helvetica Neue Medium"/>
                <a:sym typeface="Helvetica Neue Medium"/>
              </a:defRPr>
            </a:pPr>
            <a:endParaRPr dirty="0"/>
          </a:p>
        </p:txBody>
      </p:sp>
      <p:pic>
        <p:nvPicPr>
          <p:cNvPr id="24" name="boisestate-primarylogo-1color-whiteoutlineblue-rgb.png" descr="boisestate-primarylogo-1color-whiteoutlineblue-rgb.png"/>
          <p:cNvPicPr>
            <a:picLocks noChangeAspect="1"/>
          </p:cNvPicPr>
          <p:nvPr/>
        </p:nvPicPr>
        <p:blipFill>
          <a:blip r:embed="rId3"/>
          <a:stretch>
            <a:fillRect/>
          </a:stretch>
        </p:blipFill>
        <p:spPr>
          <a:xfrm>
            <a:off x="4804238" y="6621158"/>
            <a:ext cx="3396325" cy="965203"/>
          </a:xfrm>
          <a:prstGeom prst="rect">
            <a:avLst/>
          </a:prstGeom>
          <a:ln w="12700">
            <a:miter lim="400000"/>
          </a:ln>
        </p:spPr>
      </p:pic>
      <p:sp>
        <p:nvSpPr>
          <p:cNvPr id="25" name="Click to add heading"/>
          <p:cNvSpPr>
            <a:spLocks noGrp="1"/>
          </p:cNvSpPr>
          <p:nvPr>
            <p:ph type="body" sz="quarter" idx="13"/>
          </p:nvPr>
        </p:nvSpPr>
        <p:spPr>
          <a:xfrm>
            <a:off x="3645094" y="706078"/>
            <a:ext cx="5714612" cy="4189688"/>
          </a:xfrm>
          <a:prstGeom prst="rect">
            <a:avLst/>
          </a:prstGeom>
        </p:spPr>
        <p:txBody>
          <a:bodyPr anchor="ctr"/>
          <a:lstStyle>
            <a:lvl1pPr>
              <a:spcBef>
                <a:spcPts val="1400"/>
              </a:spcBef>
              <a:defRPr sz="4200" i="0" cap="all"/>
            </a:lvl1pPr>
          </a:lstStyle>
          <a:p>
            <a:r>
              <a:t>Click to add heading</a:t>
            </a:r>
          </a:p>
        </p:txBody>
      </p:sp>
      <p:sp>
        <p:nvSpPr>
          <p:cNvPr id="26" name="Secondary caption goes here"/>
          <p:cNvSpPr txBox="1">
            <a:spLocks noGrp="1"/>
          </p:cNvSpPr>
          <p:nvPr>
            <p:ph type="body" sz="quarter" idx="14"/>
          </p:nvPr>
        </p:nvSpPr>
        <p:spPr>
          <a:xfrm>
            <a:off x="4245836" y="5071955"/>
            <a:ext cx="4513129" cy="422489"/>
          </a:xfrm>
          <a:prstGeom prst="rect">
            <a:avLst/>
          </a:prstGeom>
        </p:spPr>
        <p:txBody>
          <a:bodyPr anchor="ctr"/>
          <a:lstStyle>
            <a:lvl1pPr defTabSz="361188">
              <a:defRPr sz="2370" i="0"/>
            </a:lvl1pPr>
          </a:lstStyle>
          <a:p>
            <a:r>
              <a:t>Title Subheading</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30277752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Blu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 name="Text"/>
          <p:cNvSpPr txBox="1">
            <a:spLocks noGrp="1"/>
          </p:cNvSpPr>
          <p:nvPr>
            <p:ph type="body" sz="quarter" idx="13"/>
          </p:nvPr>
        </p:nvSpPr>
        <p:spPr>
          <a:xfrm>
            <a:off x="5793292" y="399485"/>
            <a:ext cx="1418216" cy="572630"/>
          </a:xfrm>
          <a:prstGeom prst="rect">
            <a:avLst/>
          </a:prstGeom>
        </p:spPr>
        <p:txBody>
          <a:bodyPr wrap="none" lIns="27092" tIns="27092" rIns="27092" bIns="27092" anchor="ctr">
            <a:spAutoFit/>
          </a:bodyPr>
          <a:lstStyle/>
          <a:p>
            <a:pPr>
              <a:defRPr sz="3600" b="1" i="0" cap="all" spc="360">
                <a:solidFill>
                  <a:srgbClr val="002EA3"/>
                </a:solidFill>
              </a:defRPr>
            </a:pPr>
            <a:endParaRPr/>
          </a:p>
        </p:txBody>
      </p:sp>
      <p:pic>
        <p:nvPicPr>
          <p:cNvPr id="46" name="boisestate-B-2color.png" descr="boisestate-B-2color.png"/>
          <p:cNvPicPr>
            <a:picLocks noChangeAspect="1"/>
          </p:cNvPicPr>
          <p:nvPr/>
        </p:nvPicPr>
        <p:blipFill>
          <a:blip r:embed="rId3"/>
          <a:srcRect t="5599" b="5599"/>
          <a:stretch>
            <a:fillRect/>
          </a:stretch>
        </p:blipFill>
        <p:spPr>
          <a:xfrm>
            <a:off x="11963400" y="8889999"/>
            <a:ext cx="1019821" cy="783962"/>
          </a:xfrm>
          <a:prstGeom prst="rect">
            <a:avLst/>
          </a:prstGeom>
          <a:ln w="12700">
            <a:miter lim="400000"/>
          </a:ln>
        </p:spPr>
      </p:pic>
      <p:sp>
        <p:nvSpPr>
          <p:cNvPr id="47" name="Text"/>
          <p:cNvSpPr txBox="1"/>
          <p:nvPr/>
        </p:nvSpPr>
        <p:spPr>
          <a:xfrm>
            <a:off x="6070748" y="4640039"/>
            <a:ext cx="765635" cy="473522"/>
          </a:xfrm>
          <a:prstGeom prst="rect">
            <a:avLst/>
          </a:prstGeom>
          <a:ln w="12700">
            <a:miter lim="400000"/>
          </a:ln>
        </p:spPr>
        <p:txBody>
          <a:bodyPr wrap="none" lIns="27092" tIns="27092" rIns="27092" bIns="27092" anchor="ctr">
            <a:spAutoFit/>
          </a:bodyPr>
          <a:lstStyle/>
          <a:p>
            <a:endParaRPr dirty="0"/>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73488871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pic>
        <p:nvPicPr>
          <p:cNvPr id="2" name="boisestate-B-blue-whiteoutline.png" descr="boisestate-B-blue-whiteoutline.png"/>
          <p:cNvPicPr>
            <a:picLocks noChangeAspect="1"/>
          </p:cNvPicPr>
          <p:nvPr/>
        </p:nvPicPr>
        <p:blipFill>
          <a:blip r:embed="rId8"/>
          <a:srcRect t="5559" b="5559"/>
          <a:stretch>
            <a:fillRect/>
          </a:stretch>
        </p:blipFill>
        <p:spPr>
          <a:xfrm>
            <a:off x="11963400" y="8889999"/>
            <a:ext cx="1016000" cy="781725"/>
          </a:xfrm>
          <a:prstGeom prst="rect">
            <a:avLst/>
          </a:prstGeom>
          <a:ln w="12700">
            <a:miter lim="400000"/>
          </a:ln>
        </p:spPr>
      </p:pic>
      <p:sp>
        <p:nvSpPr>
          <p:cNvPr id="3" name="Title Text"/>
          <p:cNvSpPr txBox="1">
            <a:spLocks noGrp="1"/>
          </p:cNvSpPr>
          <p:nvPr>
            <p:ph type="title"/>
          </p:nvPr>
        </p:nvSpPr>
        <p:spPr>
          <a:xfrm>
            <a:off x="1948462" y="731519"/>
            <a:ext cx="10403841" cy="30999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4" name="Body Level One…"/>
          <p:cNvSpPr txBox="1">
            <a:spLocks noGrp="1"/>
          </p:cNvSpPr>
          <p:nvPr>
            <p:ph type="body" idx="1"/>
          </p:nvPr>
        </p:nvSpPr>
        <p:spPr>
          <a:xfrm>
            <a:off x="1269999" y="7646245"/>
            <a:ext cx="10464803" cy="39708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9320106" y="8753835"/>
            <a:ext cx="3034454" cy="572614"/>
          </a:xfrm>
          <a:prstGeom prst="rect">
            <a:avLst/>
          </a:prstGeom>
          <a:ln w="12700">
            <a:miter lim="400000"/>
          </a:ln>
        </p:spPr>
        <p:txBody>
          <a:bodyPr wrap="none" lIns="45719" rIns="45719" anchor="ctr">
            <a:spAutoFit/>
          </a:bodyPr>
          <a:lstStyle>
            <a:lvl1pPr defTabSz="587022">
              <a:defRPr sz="3400" i="1">
                <a:solidFill>
                  <a:srgbClr val="FFFFFF"/>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ransition spd="med"/>
  <p:txStyles>
    <p:titleStyle>
      <a:lvl1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Arial"/>
        </a:defRPr>
      </a:lvl1pPr>
      <a:lvl2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Arial"/>
        </a:defRPr>
      </a:lvl2pPr>
      <a:lvl3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Arial"/>
        </a:defRPr>
      </a:lvl3pPr>
      <a:lvl4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Arial"/>
        </a:defRPr>
      </a:lvl4pPr>
      <a:lvl5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Arial"/>
        </a:defRPr>
      </a:lvl5pPr>
      <a:lvl6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Arial"/>
        </a:defRPr>
      </a:lvl6pPr>
      <a:lvl7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Arial"/>
        </a:defRPr>
      </a:lvl7pPr>
      <a:lvl8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Arial"/>
        </a:defRPr>
      </a:lvl8pPr>
      <a:lvl9pPr marL="0" marR="0" indent="0" algn="ctr" defTabSz="587022" rtl="0" latinLnBrk="0">
        <a:lnSpc>
          <a:spcPct val="100000"/>
        </a:lnSpc>
        <a:spcBef>
          <a:spcPts val="0"/>
        </a:spcBef>
        <a:spcAft>
          <a:spcPts val="0"/>
        </a:spcAft>
        <a:buClrTx/>
        <a:buSzTx/>
        <a:buFontTx/>
        <a:buNone/>
        <a:tabLst/>
        <a:defRPr sz="3600" b="1" i="0" u="none" strike="noStrike" cap="all" spc="360" baseline="0">
          <a:ln>
            <a:noFill/>
          </a:ln>
          <a:solidFill>
            <a:srgbClr val="002EA3"/>
          </a:solidFill>
          <a:uFillTx/>
          <a:latin typeface="+mj-lt"/>
          <a:ea typeface="+mj-ea"/>
          <a:cs typeface="+mj-cs"/>
          <a:sym typeface="Arial"/>
        </a:defRPr>
      </a:lvl9pPr>
    </p:titleStyle>
    <p:bodyStyle>
      <a:lvl1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1pPr>
      <a:lvl2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2pPr>
      <a:lvl3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3pPr>
      <a:lvl4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4pPr>
      <a:lvl5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5pPr>
      <a:lvl6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6pPr>
      <a:lvl7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7pPr>
      <a:lvl8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8pPr>
      <a:lvl9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9pPr>
    </p:bodyStyle>
    <p:otherStyle>
      <a:lvl1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Arial"/>
        </a:defRPr>
      </a:lvl1pPr>
      <a:lvl2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Arial"/>
        </a:defRPr>
      </a:lvl2pPr>
      <a:lvl3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Arial"/>
        </a:defRPr>
      </a:lvl3pPr>
      <a:lvl4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Arial"/>
        </a:defRPr>
      </a:lvl4pPr>
      <a:lvl5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Arial"/>
        </a:defRPr>
      </a:lvl5pPr>
      <a:lvl6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Arial"/>
        </a:defRPr>
      </a:lvl6pPr>
      <a:lvl7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Arial"/>
        </a:defRPr>
      </a:lvl7pPr>
      <a:lvl8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Arial"/>
        </a:defRPr>
      </a:lvl8pPr>
      <a:lvl9pPr marL="0" marR="0" indent="0" algn="l" defTabSz="587022" rtl="0" latinLnBrk="0">
        <a:lnSpc>
          <a:spcPct val="100000"/>
        </a:lnSpc>
        <a:spcBef>
          <a:spcPts val="0"/>
        </a:spcBef>
        <a:spcAft>
          <a:spcPts val="0"/>
        </a:spcAft>
        <a:buClrTx/>
        <a:buSzTx/>
        <a:buFontTx/>
        <a:buNone/>
        <a:tabLst/>
        <a:defRPr sz="3400" b="0" i="1"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tudentaid.gov/aid-estimato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scholarshiphelp@osbe.Idaho.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boisestate.edu/vpfa-student-financial-services/boise-state-university-fees/alternative-fee-program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www.boisestate.edu/scholarships/scholarships/international-stud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BoiseState-PrimaryMark-OrangeWhiteOutline-D64309.png" descr="BoiseState-PrimaryMark-OrangeWhiteOutline-D64309.png"/>
          <p:cNvPicPr>
            <a:picLocks noChangeAspect="1"/>
          </p:cNvPicPr>
          <p:nvPr/>
        </p:nvPicPr>
        <p:blipFill>
          <a:blip r:embed="rId2"/>
          <a:stretch>
            <a:fillRect/>
          </a:stretch>
        </p:blipFill>
        <p:spPr>
          <a:xfrm>
            <a:off x="4817102" y="6509935"/>
            <a:ext cx="3370595" cy="1081016"/>
          </a:xfrm>
          <a:prstGeom prst="rect">
            <a:avLst/>
          </a:prstGeom>
          <a:ln w="12700">
            <a:miter lim="400000"/>
          </a:ln>
        </p:spPr>
      </p:pic>
      <p:sp>
        <p:nvSpPr>
          <p:cNvPr id="142" name="Click to add heading"/>
          <p:cNvSpPr>
            <a:spLocks noGrp="1"/>
          </p:cNvSpPr>
          <p:nvPr>
            <p:ph type="body" idx="14"/>
          </p:nvPr>
        </p:nvSpPr>
        <p:spPr>
          <a:xfrm>
            <a:off x="2378075" y="1332748"/>
            <a:ext cx="8248650" cy="3207026"/>
          </a:xfrm>
          <a:prstGeom prst="rect">
            <a:avLst/>
          </a:prstGeom>
        </p:spPr>
        <p:txBody>
          <a:bodyPr/>
          <a:lstStyle/>
          <a:p>
            <a:r>
              <a:rPr lang="en-US" dirty="0"/>
              <a:t>Boise State high school counselor summit</a:t>
            </a:r>
            <a:endParaRPr dirty="0"/>
          </a:p>
        </p:txBody>
      </p:sp>
      <p:sp>
        <p:nvSpPr>
          <p:cNvPr id="2" name="TextBox 1">
            <a:extLst>
              <a:ext uri="{FF2B5EF4-FFF2-40B4-BE49-F238E27FC236}">
                <a16:creationId xmlns:a16="http://schemas.microsoft.com/office/drawing/2014/main" id="{6AA700B2-6596-4073-8EB8-00763B9FD6BB}"/>
              </a:ext>
            </a:extLst>
          </p:cNvPr>
          <p:cNvSpPr txBox="1"/>
          <p:nvPr/>
        </p:nvSpPr>
        <p:spPr>
          <a:xfrm>
            <a:off x="2785164" y="4057790"/>
            <a:ext cx="7434470" cy="978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chemeClr val="bg1"/>
                </a:solidFill>
                <a:effectLst/>
                <a:uFillTx/>
                <a:latin typeface="+mj-lt"/>
                <a:ea typeface="+mj-ea"/>
                <a:cs typeface="+mj-cs"/>
                <a:sym typeface="Arial"/>
              </a:rPr>
              <a:t>Supporting Undocumented</a:t>
            </a:r>
            <a:r>
              <a:rPr lang="en-US" dirty="0">
                <a:solidFill>
                  <a:schemeClr val="bg1"/>
                </a:solidFill>
              </a:rPr>
              <a:t> </a:t>
            </a:r>
            <a:r>
              <a:rPr kumimoji="0" lang="en-US" sz="3000" b="0" i="0" u="none" strike="noStrike" cap="none" spc="0" normalizeH="0" baseline="0" dirty="0">
                <a:ln>
                  <a:noFill/>
                </a:ln>
                <a:solidFill>
                  <a:schemeClr val="bg1"/>
                </a:solidFill>
                <a:effectLst/>
                <a:uFillTx/>
                <a:latin typeface="+mj-lt"/>
                <a:ea typeface="+mj-ea"/>
                <a:cs typeface="+mj-cs"/>
                <a:sym typeface="Arial"/>
              </a:rPr>
              <a:t>Families and International Students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23E76D1-07A6-4EEC-BA38-2F8A3F30A77C}"/>
              </a:ext>
            </a:extLst>
          </p:cNvPr>
          <p:cNvPicPr>
            <a:picLocks noGrp="1" noChangeAspect="1"/>
          </p:cNvPicPr>
          <p:nvPr>
            <p:ph type="pic" sz="quarter" idx="13"/>
          </p:nvPr>
        </p:nvPicPr>
        <p:blipFill>
          <a:blip r:embed="rId3"/>
          <a:srcRect l="20814" r="20814"/>
          <a:stretch>
            <a:fillRect/>
          </a:stretch>
        </p:blipFill>
        <p:spPr>
          <a:xfrm>
            <a:off x="688747" y="3129712"/>
            <a:ext cx="3494173" cy="3494173"/>
          </a:xfrm>
          <a:prstGeom prst="rect">
            <a:avLst/>
          </a:prstGeom>
        </p:spPr>
      </p:pic>
      <p:sp>
        <p:nvSpPr>
          <p:cNvPr id="2" name="Text Placeholder 1">
            <a:extLst>
              <a:ext uri="{FF2B5EF4-FFF2-40B4-BE49-F238E27FC236}">
                <a16:creationId xmlns:a16="http://schemas.microsoft.com/office/drawing/2014/main" id="{DE3BD46F-7773-4E33-995C-E26BE0A7769F}"/>
              </a:ext>
            </a:extLst>
          </p:cNvPr>
          <p:cNvSpPr>
            <a:spLocks noGrp="1"/>
          </p:cNvSpPr>
          <p:nvPr>
            <p:ph type="body" sz="quarter" idx="14"/>
          </p:nvPr>
        </p:nvSpPr>
        <p:spPr>
          <a:xfrm>
            <a:off x="3682072" y="483783"/>
            <a:ext cx="5165991" cy="1171789"/>
          </a:xfrm>
        </p:spPr>
        <p:txBody>
          <a:bodyPr anchor="ctr">
            <a:normAutofit/>
          </a:bodyPr>
          <a:lstStyle/>
          <a:p>
            <a:pPr algn="ctr">
              <a:spcAft>
                <a:spcPts val="600"/>
              </a:spcAft>
            </a:pPr>
            <a:r>
              <a:rPr lang="en-US" dirty="0"/>
              <a:t>FAFSA Estimator</a:t>
            </a:r>
          </a:p>
        </p:txBody>
      </p:sp>
      <p:sp>
        <p:nvSpPr>
          <p:cNvPr id="3" name="Text Placeholder 2">
            <a:extLst>
              <a:ext uri="{FF2B5EF4-FFF2-40B4-BE49-F238E27FC236}">
                <a16:creationId xmlns:a16="http://schemas.microsoft.com/office/drawing/2014/main" id="{9B9FD573-F022-4D67-A21F-793FAC004B14}"/>
              </a:ext>
            </a:extLst>
          </p:cNvPr>
          <p:cNvSpPr>
            <a:spLocks noGrp="1"/>
          </p:cNvSpPr>
          <p:nvPr>
            <p:ph type="body" sz="quarter" idx="15"/>
          </p:nvPr>
        </p:nvSpPr>
        <p:spPr>
          <a:xfrm>
            <a:off x="5939966" y="1982144"/>
            <a:ext cx="6376087" cy="6715542"/>
          </a:xfrm>
        </p:spPr>
        <p:txBody>
          <a:bodyPr anchor="ctr">
            <a:normAutofit/>
          </a:bodyPr>
          <a:lstStyle/>
          <a:p>
            <a:pPr marL="342900" indent="-342900">
              <a:lnSpc>
                <a:spcPct val="90000"/>
              </a:lnSpc>
              <a:spcAft>
                <a:spcPts val="600"/>
              </a:spcAft>
              <a:buFont typeface="Arial" panose="020B0604020202020204" pitchFamily="34" charset="0"/>
              <a:buChar char="•"/>
            </a:pPr>
            <a:r>
              <a:rPr lang="en-US" sz="2300" dirty="0"/>
              <a:t>This tool helps estimate students financial need for need based scholarship consideration.</a:t>
            </a:r>
          </a:p>
          <a:p>
            <a:pPr marL="342900" indent="-342900">
              <a:lnSpc>
                <a:spcPct val="90000"/>
              </a:lnSpc>
              <a:spcAft>
                <a:spcPts val="600"/>
              </a:spcAft>
              <a:buFont typeface="Arial" panose="020B0604020202020204" pitchFamily="34" charset="0"/>
              <a:buChar char="•"/>
            </a:pPr>
            <a:endParaRPr lang="en-US" sz="2300" dirty="0"/>
          </a:p>
          <a:p>
            <a:pPr marL="342900" indent="-342900">
              <a:lnSpc>
                <a:spcPct val="90000"/>
              </a:lnSpc>
              <a:spcAft>
                <a:spcPts val="600"/>
              </a:spcAft>
              <a:buFont typeface="Arial" panose="020B0604020202020204" pitchFamily="34" charset="0"/>
              <a:buChar char="•"/>
            </a:pPr>
            <a:r>
              <a:rPr lang="en-US" sz="2300" dirty="0"/>
              <a:t>Takes less than 10 minutes to complete.</a:t>
            </a:r>
          </a:p>
          <a:p>
            <a:pPr marL="342900" indent="-342900">
              <a:lnSpc>
                <a:spcPct val="90000"/>
              </a:lnSpc>
              <a:spcAft>
                <a:spcPts val="600"/>
              </a:spcAft>
              <a:buFont typeface="Arial" panose="020B0604020202020204" pitchFamily="34" charset="0"/>
              <a:buChar char="•"/>
            </a:pPr>
            <a:endParaRPr lang="en-US" sz="2300" dirty="0"/>
          </a:p>
          <a:p>
            <a:pPr marL="342900" indent="-342900">
              <a:lnSpc>
                <a:spcPct val="90000"/>
              </a:lnSpc>
              <a:spcAft>
                <a:spcPts val="600"/>
              </a:spcAft>
              <a:buFont typeface="Arial" panose="020B0604020202020204" pitchFamily="34" charset="0"/>
              <a:buChar char="•"/>
            </a:pPr>
            <a:r>
              <a:rPr lang="en-US" sz="2300" dirty="0"/>
              <a:t>Information needed to complete the estimator:</a:t>
            </a:r>
          </a:p>
          <a:p>
            <a:pPr>
              <a:lnSpc>
                <a:spcPct val="90000"/>
              </a:lnSpc>
              <a:spcAft>
                <a:spcPts val="600"/>
              </a:spcAft>
            </a:pPr>
            <a:r>
              <a:rPr lang="en-US" sz="2300" dirty="0"/>
              <a:t>	-Federal tax information or tax returns for the 	student (and spouse if married) and parents 	for a dependent student.</a:t>
            </a:r>
          </a:p>
          <a:p>
            <a:pPr>
              <a:lnSpc>
                <a:spcPct val="90000"/>
              </a:lnSpc>
              <a:spcAft>
                <a:spcPts val="600"/>
              </a:spcAft>
            </a:pPr>
            <a:r>
              <a:rPr lang="en-US" sz="2300" dirty="0"/>
              <a:t>	-Information on savings, investments, and 	assets for the student and parents, if 	applicable.</a:t>
            </a:r>
          </a:p>
          <a:p>
            <a:pPr>
              <a:lnSpc>
                <a:spcPct val="90000"/>
              </a:lnSpc>
              <a:spcAft>
                <a:spcPts val="600"/>
              </a:spcAft>
            </a:pPr>
            <a:endParaRPr lang="en-US" sz="2300" dirty="0"/>
          </a:p>
          <a:p>
            <a:pPr marL="342900" indent="-342900">
              <a:lnSpc>
                <a:spcPct val="90000"/>
              </a:lnSpc>
              <a:spcAft>
                <a:spcPts val="600"/>
              </a:spcAft>
              <a:buFont typeface="Arial" panose="020B0604020202020204" pitchFamily="34" charset="0"/>
              <a:buChar char="•"/>
            </a:pPr>
            <a:r>
              <a:rPr lang="en-US" sz="2300" dirty="0">
                <a:hlinkClick r:id="rId4"/>
              </a:rPr>
              <a:t>https://studentaid.gov/aid-estimator/</a:t>
            </a:r>
            <a:endParaRPr lang="en-US" sz="2300" dirty="0"/>
          </a:p>
          <a:p>
            <a:pPr marL="342900" indent="-342900">
              <a:lnSpc>
                <a:spcPct val="90000"/>
              </a:lnSpc>
              <a:spcAft>
                <a:spcPts val="600"/>
              </a:spcAft>
              <a:buFont typeface="Arial" panose="020B0604020202020204" pitchFamily="34" charset="0"/>
              <a:buChar char="•"/>
            </a:pPr>
            <a:endParaRPr lang="en-US" sz="2300" dirty="0"/>
          </a:p>
        </p:txBody>
      </p:sp>
    </p:spTree>
    <p:extLst>
      <p:ext uri="{BB962C8B-B14F-4D97-AF65-F5344CB8AC3E}">
        <p14:creationId xmlns:p14="http://schemas.microsoft.com/office/powerpoint/2010/main" val="12276590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42EE1-E7B5-4D98-A20E-1707DA0545B6}"/>
              </a:ext>
            </a:extLst>
          </p:cNvPr>
          <p:cNvSpPr>
            <a:spLocks noGrp="1"/>
          </p:cNvSpPr>
          <p:nvPr>
            <p:ph type="body" sz="quarter" idx="13"/>
          </p:nvPr>
        </p:nvSpPr>
        <p:spPr/>
        <p:txBody>
          <a:bodyPr/>
          <a:lstStyle/>
          <a:p>
            <a:r>
              <a:rPr lang="en-US" b="1" dirty="0"/>
              <a:t>Daca students</a:t>
            </a:r>
          </a:p>
        </p:txBody>
      </p:sp>
    </p:spTree>
    <p:extLst>
      <p:ext uri="{BB962C8B-B14F-4D97-AF65-F5344CB8AC3E}">
        <p14:creationId xmlns:p14="http://schemas.microsoft.com/office/powerpoint/2010/main" val="17907089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790EC40-6811-4FFB-96EE-7FB1D2D390E2}"/>
              </a:ext>
            </a:extLst>
          </p:cNvPr>
          <p:cNvSpPr txBox="1">
            <a:spLocks/>
          </p:cNvSpPr>
          <p:nvPr/>
        </p:nvSpPr>
        <p:spPr>
          <a:xfrm>
            <a:off x="368192" y="318295"/>
            <a:ext cx="6489808" cy="1415255"/>
          </a:xfrm>
          <a:prstGeom prst="rect">
            <a:avLst/>
          </a:prstGeom>
        </p:spPr>
        <p:txBody>
          <a:bodyPr>
            <a:normAutofit/>
          </a:bodyPr>
          <a:lstStyle>
            <a:lvl1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1pPr>
            <a:lvl2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2pPr>
            <a:lvl3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3pPr>
            <a:lvl4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4pPr>
            <a:lvl5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5pPr>
            <a:lvl6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6pPr>
            <a:lvl7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7pPr>
            <a:lvl8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8pPr>
            <a:lvl9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9pPr>
          </a:lstStyle>
          <a:p>
            <a:pPr hangingPunct="1"/>
            <a:endParaRPr lang="en-US" sz="3200" dirty="0"/>
          </a:p>
        </p:txBody>
      </p:sp>
      <p:sp>
        <p:nvSpPr>
          <p:cNvPr id="8" name="Text Placeholder 2">
            <a:extLst>
              <a:ext uri="{FF2B5EF4-FFF2-40B4-BE49-F238E27FC236}">
                <a16:creationId xmlns:a16="http://schemas.microsoft.com/office/drawing/2014/main" id="{A790EC40-6811-4FFB-96EE-7FB1D2D390E2}"/>
              </a:ext>
            </a:extLst>
          </p:cNvPr>
          <p:cNvSpPr txBox="1">
            <a:spLocks/>
          </p:cNvSpPr>
          <p:nvPr/>
        </p:nvSpPr>
        <p:spPr>
          <a:xfrm>
            <a:off x="2512230" y="262585"/>
            <a:ext cx="6489808" cy="1415255"/>
          </a:xfrm>
          <a:prstGeom prst="rect">
            <a:avLst/>
          </a:prstGeom>
        </p:spPr>
        <p:txBody>
          <a:bodyPr>
            <a:normAutofit/>
          </a:bodyPr>
          <a:lstStyle>
            <a:lvl1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1pPr>
            <a:lvl2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2pPr>
            <a:lvl3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3pPr>
            <a:lvl4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4pPr>
            <a:lvl5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5pPr>
            <a:lvl6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6pPr>
            <a:lvl7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7pPr>
            <a:lvl8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8pPr>
            <a:lvl9pPr marL="0" marR="0" indent="0" algn="ctr" defTabSz="587022" rtl="0" latinLnBrk="0">
              <a:lnSpc>
                <a:spcPct val="100000"/>
              </a:lnSpc>
              <a:spcBef>
                <a:spcPts val="0"/>
              </a:spcBef>
              <a:spcAft>
                <a:spcPts val="0"/>
              </a:spcAft>
              <a:buClrTx/>
              <a:buSzTx/>
              <a:buFontTx/>
              <a:buNone/>
              <a:tabLst/>
              <a:defRPr sz="2200" b="0" i="1" u="none" strike="noStrike" cap="none" spc="0" baseline="0">
                <a:ln>
                  <a:noFill/>
                </a:ln>
                <a:solidFill>
                  <a:srgbClr val="FFFFFF"/>
                </a:solidFill>
                <a:uFillTx/>
                <a:latin typeface="+mj-lt"/>
                <a:ea typeface="+mj-ea"/>
                <a:cs typeface="+mj-cs"/>
                <a:sym typeface="Arial"/>
              </a:defRPr>
            </a:lvl9pPr>
          </a:lstStyle>
          <a:p>
            <a:pPr hangingPunct="1"/>
            <a:endParaRPr lang="en-US" sz="3200" dirty="0"/>
          </a:p>
        </p:txBody>
      </p:sp>
      <p:sp>
        <p:nvSpPr>
          <p:cNvPr id="10" name="Rectangle 9">
            <a:extLst>
              <a:ext uri="{FF2B5EF4-FFF2-40B4-BE49-F238E27FC236}">
                <a16:creationId xmlns:a16="http://schemas.microsoft.com/office/drawing/2014/main" id="{221953C7-2D0D-4799-AEED-1F3B51105117}"/>
              </a:ext>
            </a:extLst>
          </p:cNvPr>
          <p:cNvSpPr/>
          <p:nvPr/>
        </p:nvSpPr>
        <p:spPr>
          <a:xfrm>
            <a:off x="787399" y="5178595"/>
            <a:ext cx="11430000" cy="2706895"/>
          </a:xfrm>
          <a:prstGeom prst="rect">
            <a:avLst/>
          </a:prstGeom>
        </p:spPr>
        <p:txBody>
          <a:bodyPr wrap="square">
            <a:spAutoFit/>
          </a:bodyPr>
          <a:lstStyle/>
          <a:p>
            <a:pPr marL="342900" indent="-342900">
              <a:lnSpc>
                <a:spcPct val="90000"/>
              </a:lnSpc>
              <a:spcAft>
                <a:spcPts val="600"/>
              </a:spcAft>
              <a:buFont typeface="Arial" panose="020B0604020202020204" pitchFamily="34" charset="0"/>
              <a:buChar char="•"/>
            </a:pPr>
            <a:r>
              <a:rPr lang="en-US" sz="2300" dirty="0"/>
              <a:t>Application opens October 1, 2021 and deadline is March 1, 2022.</a:t>
            </a:r>
          </a:p>
          <a:p>
            <a:pPr>
              <a:lnSpc>
                <a:spcPct val="90000"/>
              </a:lnSpc>
              <a:spcAft>
                <a:spcPts val="600"/>
              </a:spcAft>
            </a:pPr>
            <a:endParaRPr lang="en-US" sz="2300" dirty="0"/>
          </a:p>
          <a:p>
            <a:pPr marL="342900" indent="-342900">
              <a:lnSpc>
                <a:spcPct val="90000"/>
              </a:lnSpc>
              <a:spcAft>
                <a:spcPts val="600"/>
              </a:spcAft>
              <a:buFont typeface="Arial" panose="020B0604020202020204" pitchFamily="34" charset="0"/>
              <a:buChar char="•"/>
            </a:pPr>
            <a:r>
              <a:rPr lang="en-US" sz="2300" dirty="0"/>
              <a:t>DACA students can apply. Will need their SSN or ITIN to complete the FAFSA. International and undocumented students cannot apply. </a:t>
            </a:r>
          </a:p>
          <a:p>
            <a:pPr marL="342900" indent="-342900">
              <a:lnSpc>
                <a:spcPct val="90000"/>
              </a:lnSpc>
              <a:spcAft>
                <a:spcPts val="600"/>
              </a:spcAft>
              <a:buFont typeface="Arial" panose="020B0604020202020204" pitchFamily="34" charset="0"/>
              <a:buChar char="•"/>
            </a:pPr>
            <a:endParaRPr lang="en-US" sz="2300" dirty="0"/>
          </a:p>
          <a:p>
            <a:pPr marL="342900" indent="-342900">
              <a:lnSpc>
                <a:spcPct val="90000"/>
              </a:lnSpc>
              <a:spcAft>
                <a:spcPts val="600"/>
              </a:spcAft>
              <a:buFont typeface="Arial" panose="020B0604020202020204" pitchFamily="34" charset="0"/>
              <a:buChar char="•"/>
            </a:pPr>
            <a:r>
              <a:rPr lang="en-US" sz="2300" dirty="0"/>
              <a:t>Application questions can be sent to </a:t>
            </a:r>
            <a:r>
              <a:rPr lang="en-US" sz="2300" dirty="0">
                <a:hlinkClick r:id="rId3"/>
              </a:rPr>
              <a:t>scholarshiphelp@osbe.Idaho.gov</a:t>
            </a:r>
            <a:r>
              <a:rPr lang="en-US" sz="2300" dirty="0"/>
              <a:t> or call </a:t>
            </a:r>
          </a:p>
          <a:p>
            <a:pPr>
              <a:lnSpc>
                <a:spcPct val="90000"/>
              </a:lnSpc>
              <a:spcAft>
                <a:spcPts val="600"/>
              </a:spcAft>
            </a:pPr>
            <a:r>
              <a:rPr lang="en-US" sz="2300" dirty="0"/>
              <a:t>    208-332-1576.</a:t>
            </a:r>
          </a:p>
        </p:txBody>
      </p:sp>
      <p:pic>
        <p:nvPicPr>
          <p:cNvPr id="11" name="Picture 10">
            <a:extLst>
              <a:ext uri="{FF2B5EF4-FFF2-40B4-BE49-F238E27FC236}">
                <a16:creationId xmlns:a16="http://schemas.microsoft.com/office/drawing/2014/main" id="{F450B415-15BA-4DE2-B456-DB42B91A26EB}"/>
              </a:ext>
            </a:extLst>
          </p:cNvPr>
          <p:cNvPicPr>
            <a:picLocks noChangeAspect="1"/>
          </p:cNvPicPr>
          <p:nvPr/>
        </p:nvPicPr>
        <p:blipFill>
          <a:blip r:embed="rId4"/>
          <a:stretch>
            <a:fillRect/>
          </a:stretch>
        </p:blipFill>
        <p:spPr>
          <a:xfrm>
            <a:off x="3004920" y="1635892"/>
            <a:ext cx="6994959" cy="3240908"/>
          </a:xfrm>
          <a:prstGeom prst="rect">
            <a:avLst/>
          </a:prstGeom>
        </p:spPr>
      </p:pic>
    </p:spTree>
    <p:extLst>
      <p:ext uri="{BB962C8B-B14F-4D97-AF65-F5344CB8AC3E}">
        <p14:creationId xmlns:p14="http://schemas.microsoft.com/office/powerpoint/2010/main" val="777016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Lorem ipsum dolor sit amet"/>
          <p:cNvSpPr txBox="1">
            <a:spLocks noGrp="1"/>
          </p:cNvSpPr>
          <p:nvPr>
            <p:ph type="body" idx="13"/>
          </p:nvPr>
        </p:nvSpPr>
        <p:spPr>
          <a:xfrm>
            <a:off x="5133333" y="1821820"/>
            <a:ext cx="2738140" cy="393267"/>
          </a:xfrm>
          <a:prstGeom prst="rect">
            <a:avLst/>
          </a:prstGeom>
        </p:spPr>
        <p:txBody>
          <a:bodyPr/>
          <a:lstStyle/>
          <a:p>
            <a:r>
              <a:rPr lang="en-US" dirty="0"/>
              <a:t>New Idaho Residents</a:t>
            </a:r>
            <a:endParaRPr dirty="0"/>
          </a:p>
        </p:txBody>
      </p:sp>
      <p:graphicFrame>
        <p:nvGraphicFramePr>
          <p:cNvPr id="6" name="Table 5"/>
          <p:cNvGraphicFramePr>
            <a:graphicFrameLocks noGrp="1"/>
          </p:cNvGraphicFramePr>
          <p:nvPr>
            <p:extLst>
              <p:ext uri="{D42A27DB-BD31-4B8C-83A1-F6EECF244321}">
                <p14:modId xmlns:p14="http://schemas.microsoft.com/office/powerpoint/2010/main" val="1921210811"/>
              </p:ext>
            </p:extLst>
          </p:nvPr>
        </p:nvGraphicFramePr>
        <p:xfrm>
          <a:off x="1213286" y="1031965"/>
          <a:ext cx="10578234" cy="3365168"/>
        </p:xfrm>
        <a:graphic>
          <a:graphicData uri="http://schemas.openxmlformats.org/drawingml/2006/table">
            <a:tbl>
              <a:tblPr firstRow="1" bandRow="1">
                <a:tableStyleId>{5940675A-B579-460E-94D1-54222C63F5DA}</a:tableStyleId>
              </a:tblPr>
              <a:tblGrid>
                <a:gridCol w="1681264">
                  <a:extLst>
                    <a:ext uri="{9D8B030D-6E8A-4147-A177-3AD203B41FA5}">
                      <a16:colId xmlns:a16="http://schemas.microsoft.com/office/drawing/2014/main" val="2380432384"/>
                    </a:ext>
                  </a:extLst>
                </a:gridCol>
                <a:gridCol w="1643320">
                  <a:extLst>
                    <a:ext uri="{9D8B030D-6E8A-4147-A177-3AD203B41FA5}">
                      <a16:colId xmlns:a16="http://schemas.microsoft.com/office/drawing/2014/main" val="688730225"/>
                    </a:ext>
                  </a:extLst>
                </a:gridCol>
                <a:gridCol w="1158790">
                  <a:extLst>
                    <a:ext uri="{9D8B030D-6E8A-4147-A177-3AD203B41FA5}">
                      <a16:colId xmlns:a16="http://schemas.microsoft.com/office/drawing/2014/main" val="732310693"/>
                    </a:ext>
                  </a:extLst>
                </a:gridCol>
                <a:gridCol w="1457097">
                  <a:extLst>
                    <a:ext uri="{9D8B030D-6E8A-4147-A177-3AD203B41FA5}">
                      <a16:colId xmlns:a16="http://schemas.microsoft.com/office/drawing/2014/main" val="4172978148"/>
                    </a:ext>
                  </a:extLst>
                </a:gridCol>
                <a:gridCol w="2219879">
                  <a:extLst>
                    <a:ext uri="{9D8B030D-6E8A-4147-A177-3AD203B41FA5}">
                      <a16:colId xmlns:a16="http://schemas.microsoft.com/office/drawing/2014/main" val="1735294257"/>
                    </a:ext>
                  </a:extLst>
                </a:gridCol>
                <a:gridCol w="1208942">
                  <a:extLst>
                    <a:ext uri="{9D8B030D-6E8A-4147-A177-3AD203B41FA5}">
                      <a16:colId xmlns:a16="http://schemas.microsoft.com/office/drawing/2014/main" val="3306239086"/>
                    </a:ext>
                  </a:extLst>
                </a:gridCol>
                <a:gridCol w="1208942">
                  <a:extLst>
                    <a:ext uri="{9D8B030D-6E8A-4147-A177-3AD203B41FA5}">
                      <a16:colId xmlns:a16="http://schemas.microsoft.com/office/drawing/2014/main" val="822471063"/>
                    </a:ext>
                  </a:extLst>
                </a:gridCol>
              </a:tblGrid>
              <a:tr h="1219200">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Resident New</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Unweighted HS GPA</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Amount </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Length of Time </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Additional Criteria</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Fall Deadline </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Spring Deadline</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extLst>
                  <a:ext uri="{0D108BD9-81ED-4DB2-BD59-A6C34878D82A}">
                    <a16:rowId xmlns:a16="http://schemas.microsoft.com/office/drawing/2014/main" val="3066332469"/>
                  </a:ext>
                </a:extLst>
              </a:tr>
              <a:tr h="974005">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True Blue Promise</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3.20 – 3.89</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$2,000</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4 years </a:t>
                      </a:r>
                    </a:p>
                  </a:txBody>
                  <a:tcPr marL="36576" marR="36576" marT="0" marB="0"/>
                </a:tc>
                <a:tc>
                  <a:txBody>
                    <a:bodyPr/>
                    <a:lstStyle/>
                    <a:p>
                      <a:pPr marL="0" marR="733425" algn="l">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Must be Pell Grant eligible as</a:t>
                      </a:r>
                      <a:r>
                        <a:rPr lang="en-US" sz="1500" baseline="0" dirty="0">
                          <a:effectLst/>
                          <a:latin typeface="Gotham"/>
                          <a:ea typeface="Calibri" panose="020F0502020204030204" pitchFamily="34" charset="0"/>
                          <a:cs typeface="Times New Roman" panose="02020603050405020304" pitchFamily="18" charset="0"/>
                        </a:rPr>
                        <a:t> defined by FAFSA</a:t>
                      </a:r>
                      <a:r>
                        <a:rPr lang="en-US" sz="1500" dirty="0">
                          <a:effectLst/>
                          <a:latin typeface="Gotham"/>
                          <a:ea typeface="Calibri" panose="020F0502020204030204" pitchFamily="34" charset="0"/>
                          <a:cs typeface="Times New Roman" panose="02020603050405020304" pitchFamily="18" charset="0"/>
                        </a:rPr>
                        <a:t>. </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February 15</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October 1</a:t>
                      </a:r>
                    </a:p>
                  </a:txBody>
                  <a:tcPr marL="36576" marR="36576" marT="0" marB="0"/>
                </a:tc>
                <a:extLst>
                  <a:ext uri="{0D108BD9-81ED-4DB2-BD59-A6C34878D82A}">
                    <a16:rowId xmlns:a16="http://schemas.microsoft.com/office/drawing/2014/main" val="3001126135"/>
                  </a:ext>
                </a:extLst>
              </a:tr>
              <a:tr h="568960">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Dean’s </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3.70 – 3.89</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$2,000</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4 years </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 </a:t>
                      </a:r>
                    </a:p>
                  </a:txBody>
                  <a:tcPr marL="36576" marR="36576" marT="0" marB="0"/>
                </a:tc>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February 15</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October 1</a:t>
                      </a:r>
                    </a:p>
                  </a:txBody>
                  <a:tcPr marL="36576" marR="36576" marT="0" marB="0"/>
                </a:tc>
                <a:extLst>
                  <a:ext uri="{0D108BD9-81ED-4DB2-BD59-A6C34878D82A}">
                    <a16:rowId xmlns:a16="http://schemas.microsoft.com/office/drawing/2014/main" val="2638184040"/>
                  </a:ext>
                </a:extLst>
              </a:tr>
              <a:tr h="603003">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Presidential </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3.90 – 4.0</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$2,500</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4 years </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 </a:t>
                      </a:r>
                    </a:p>
                  </a:txBody>
                  <a:tcPr marL="36576" marR="36576" marT="0" marB="0"/>
                </a:tc>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February 15</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October 1</a:t>
                      </a:r>
                    </a:p>
                  </a:txBody>
                  <a:tcPr marL="36576" marR="36576" marT="0" marB="0"/>
                </a:tc>
                <a:extLst>
                  <a:ext uri="{0D108BD9-81ED-4DB2-BD59-A6C34878D82A}">
                    <a16:rowId xmlns:a16="http://schemas.microsoft.com/office/drawing/2014/main" val="819220565"/>
                  </a:ext>
                </a:extLst>
              </a:tr>
            </a:tbl>
          </a:graphicData>
        </a:graphic>
      </p:graphicFrame>
      <p:sp>
        <p:nvSpPr>
          <p:cNvPr id="7" name="Rectangle 6"/>
          <p:cNvSpPr/>
          <p:nvPr/>
        </p:nvSpPr>
        <p:spPr>
          <a:xfrm>
            <a:off x="1347042" y="5693713"/>
            <a:ext cx="10444478" cy="568297"/>
          </a:xfrm>
          <a:prstGeom prst="rect">
            <a:avLst/>
          </a:prstGeom>
        </p:spPr>
        <p:txBody>
          <a:bodyPr wrap="square">
            <a:spAutoFit/>
          </a:bodyPr>
          <a:lstStyle/>
          <a:p>
            <a:endParaRPr lang="en-US" sz="1600" dirty="0">
              <a:solidFill>
                <a:srgbClr val="0232A2"/>
              </a:solidFill>
            </a:endParaRPr>
          </a:p>
          <a:p>
            <a:pPr algn="l"/>
            <a:endParaRPr lang="en-US" sz="1493" dirty="0">
              <a:solidFill>
                <a:srgbClr val="F9461C"/>
              </a:solidFill>
            </a:endParaRPr>
          </a:p>
        </p:txBody>
      </p:sp>
      <p:sp>
        <p:nvSpPr>
          <p:cNvPr id="2" name="Rectangle 1"/>
          <p:cNvSpPr/>
          <p:nvPr/>
        </p:nvSpPr>
        <p:spPr>
          <a:xfrm>
            <a:off x="1213286" y="5400879"/>
            <a:ext cx="10815428" cy="1015663"/>
          </a:xfrm>
          <a:prstGeom prst="rect">
            <a:avLst/>
          </a:prstGeom>
        </p:spPr>
        <p:txBody>
          <a:bodyPr wrap="square">
            <a:spAutoFit/>
          </a:bodyPr>
          <a:lstStyle/>
          <a:p>
            <a:r>
              <a:rPr lang="en-US" dirty="0"/>
              <a:t>More information can be found at</a:t>
            </a:r>
          </a:p>
          <a:p>
            <a:r>
              <a:rPr lang="en-US" dirty="0"/>
              <a:t>www.boisestate.edu/scholarships/scholarships/idahostudent/</a:t>
            </a:r>
          </a:p>
        </p:txBody>
      </p:sp>
    </p:spTree>
    <p:extLst>
      <p:ext uri="{BB962C8B-B14F-4D97-AF65-F5344CB8AC3E}">
        <p14:creationId xmlns:p14="http://schemas.microsoft.com/office/powerpoint/2010/main" val="14551806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42EE1-E7B5-4D98-A20E-1707DA0545B6}"/>
              </a:ext>
            </a:extLst>
          </p:cNvPr>
          <p:cNvSpPr>
            <a:spLocks noGrp="1"/>
          </p:cNvSpPr>
          <p:nvPr>
            <p:ph type="body" sz="quarter" idx="13"/>
          </p:nvPr>
        </p:nvSpPr>
        <p:spPr/>
        <p:txBody>
          <a:bodyPr/>
          <a:lstStyle/>
          <a:p>
            <a:r>
              <a:rPr lang="en-US" b="1" dirty="0"/>
              <a:t>International and Undocumented students</a:t>
            </a:r>
          </a:p>
        </p:txBody>
      </p:sp>
    </p:spTree>
    <p:extLst>
      <p:ext uri="{BB962C8B-B14F-4D97-AF65-F5344CB8AC3E}">
        <p14:creationId xmlns:p14="http://schemas.microsoft.com/office/powerpoint/2010/main" val="25363951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Lorem ipsum dolor sit amet"/>
          <p:cNvSpPr txBox="1">
            <a:spLocks noGrp="1"/>
          </p:cNvSpPr>
          <p:nvPr>
            <p:ph type="body" idx="13"/>
          </p:nvPr>
        </p:nvSpPr>
        <p:spPr>
          <a:xfrm>
            <a:off x="5392217" y="1821820"/>
            <a:ext cx="2220370" cy="393267"/>
          </a:xfrm>
          <a:prstGeom prst="rect">
            <a:avLst/>
          </a:prstGeom>
        </p:spPr>
        <p:txBody>
          <a:bodyPr/>
          <a:lstStyle/>
          <a:p>
            <a:r>
              <a:rPr lang="en-US" dirty="0"/>
              <a:t>New Nonresident</a:t>
            </a:r>
          </a:p>
        </p:txBody>
      </p:sp>
      <p:sp>
        <p:nvSpPr>
          <p:cNvPr id="3" name="Rectangle 2"/>
          <p:cNvSpPr/>
          <p:nvPr/>
        </p:nvSpPr>
        <p:spPr>
          <a:xfrm>
            <a:off x="1280163" y="4187071"/>
            <a:ext cx="10444478" cy="2993576"/>
          </a:xfrm>
          <a:prstGeom prst="rect">
            <a:avLst/>
          </a:prstGeom>
        </p:spPr>
        <p:txBody>
          <a:bodyPr wrap="square">
            <a:spAutoFit/>
          </a:bodyPr>
          <a:lstStyle/>
          <a:p>
            <a:pPr algn="l"/>
            <a:r>
              <a:rPr lang="en-US" sz="2000" b="1" dirty="0">
                <a:solidFill>
                  <a:srgbClr val="F9461C"/>
                </a:solidFill>
              </a:rPr>
              <a:t>*Ineligible programs for Alpine and Payette include:</a:t>
            </a:r>
            <a:r>
              <a:rPr lang="en-US" sz="2000" dirty="0">
                <a:solidFill>
                  <a:srgbClr val="F9461C"/>
                </a:solidFill>
              </a:rPr>
              <a:t> Nursing, Pre-Nursing, Radiological Science, Pre-Radiological Science, self-supported and alternative fee programs. </a:t>
            </a:r>
            <a:r>
              <a:rPr lang="en-US" sz="2000" u="sng" dirty="0">
                <a:solidFill>
                  <a:srgbClr val="F9461C"/>
                </a:solidFill>
                <a:hlinkClick r:id="rId3"/>
              </a:rPr>
              <a:t>https://www.boisestate.edu/vpfa-student-financial-services/boise-state-university-fees/alternative-fee-programs/</a:t>
            </a:r>
            <a:endParaRPr lang="en-US" sz="2000" u="sng" dirty="0">
              <a:solidFill>
                <a:srgbClr val="F9461C"/>
              </a:solidFill>
            </a:endParaRPr>
          </a:p>
          <a:p>
            <a:pPr algn="l"/>
            <a:r>
              <a:rPr lang="en-US" sz="2000" dirty="0"/>
              <a:t> </a:t>
            </a:r>
            <a:endParaRPr lang="en-US" sz="2000" dirty="0">
              <a:solidFill>
                <a:srgbClr val="0039A6"/>
              </a:solidFill>
            </a:endParaRPr>
          </a:p>
          <a:p>
            <a:pPr algn="l"/>
            <a:endParaRPr lang="en-US" sz="2000" dirty="0">
              <a:solidFill>
                <a:srgbClr val="0232A2"/>
              </a:solidFill>
            </a:endParaRPr>
          </a:p>
          <a:p>
            <a:r>
              <a:rPr lang="en-US" sz="2000" dirty="0">
                <a:solidFill>
                  <a:srgbClr val="0232A2"/>
                </a:solidFill>
              </a:rPr>
              <a:t>Additional opportunities available with application: </a:t>
            </a:r>
            <a:r>
              <a:rPr lang="en-US" sz="2000" dirty="0">
                <a:solidFill>
                  <a:srgbClr val="0232A2"/>
                </a:solidFill>
                <a:hlinkClick r:id="rId4"/>
              </a:rPr>
              <a:t>www.boisestate.edu/scholarships/scholarships/international-student/</a:t>
            </a:r>
            <a:endParaRPr lang="en-US" sz="2000" dirty="0">
              <a:solidFill>
                <a:srgbClr val="0232A2"/>
              </a:solidFill>
            </a:endParaRPr>
          </a:p>
          <a:p>
            <a:endParaRPr lang="en-US" sz="2000" dirty="0">
              <a:solidFill>
                <a:srgbClr val="0232A2"/>
              </a:solidFill>
            </a:endParaRPr>
          </a:p>
          <a:p>
            <a:pPr algn="l"/>
            <a:endParaRPr lang="en-US" sz="853" dirty="0">
              <a:solidFill>
                <a:srgbClr val="0232A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57195940"/>
              </p:ext>
            </p:extLst>
          </p:nvPr>
        </p:nvGraphicFramePr>
        <p:xfrm>
          <a:off x="1294177" y="1150984"/>
          <a:ext cx="10430464" cy="2703603"/>
        </p:xfrm>
        <a:graphic>
          <a:graphicData uri="http://schemas.openxmlformats.org/drawingml/2006/table">
            <a:tbl>
              <a:tblPr firstRow="1" bandRow="1">
                <a:tableStyleId>{5940675A-B579-460E-94D1-54222C63F5DA}</a:tableStyleId>
              </a:tblPr>
              <a:tblGrid>
                <a:gridCol w="1610467">
                  <a:extLst>
                    <a:ext uri="{9D8B030D-6E8A-4147-A177-3AD203B41FA5}">
                      <a16:colId xmlns:a16="http://schemas.microsoft.com/office/drawing/2014/main" val="2380432384"/>
                    </a:ext>
                  </a:extLst>
                </a:gridCol>
                <a:gridCol w="1574120">
                  <a:extLst>
                    <a:ext uri="{9D8B030D-6E8A-4147-A177-3AD203B41FA5}">
                      <a16:colId xmlns:a16="http://schemas.microsoft.com/office/drawing/2014/main" val="688730225"/>
                    </a:ext>
                  </a:extLst>
                </a:gridCol>
                <a:gridCol w="1263309">
                  <a:extLst>
                    <a:ext uri="{9D8B030D-6E8A-4147-A177-3AD203B41FA5}">
                      <a16:colId xmlns:a16="http://schemas.microsoft.com/office/drawing/2014/main" val="732310693"/>
                    </a:ext>
                  </a:extLst>
                </a:gridCol>
                <a:gridCol w="1242424">
                  <a:extLst>
                    <a:ext uri="{9D8B030D-6E8A-4147-A177-3AD203B41FA5}">
                      <a16:colId xmlns:a16="http://schemas.microsoft.com/office/drawing/2014/main" val="4172978148"/>
                    </a:ext>
                  </a:extLst>
                </a:gridCol>
                <a:gridCol w="2318802">
                  <a:extLst>
                    <a:ext uri="{9D8B030D-6E8A-4147-A177-3AD203B41FA5}">
                      <a16:colId xmlns:a16="http://schemas.microsoft.com/office/drawing/2014/main" val="1735294257"/>
                    </a:ext>
                  </a:extLst>
                </a:gridCol>
                <a:gridCol w="1263309">
                  <a:extLst>
                    <a:ext uri="{9D8B030D-6E8A-4147-A177-3AD203B41FA5}">
                      <a16:colId xmlns:a16="http://schemas.microsoft.com/office/drawing/2014/main" val="3306239086"/>
                    </a:ext>
                  </a:extLst>
                </a:gridCol>
                <a:gridCol w="1158033">
                  <a:extLst>
                    <a:ext uri="{9D8B030D-6E8A-4147-A177-3AD203B41FA5}">
                      <a16:colId xmlns:a16="http://schemas.microsoft.com/office/drawing/2014/main" val="822471063"/>
                    </a:ext>
                  </a:extLst>
                </a:gridCol>
              </a:tblGrid>
              <a:tr h="982595">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Nonresident</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Unweighted HS GPA</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Amount </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Length of Time </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Additional Criteria</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Fall Deadline </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Spring Deadline</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nchor="ctr"/>
                </a:tc>
                <a:extLst>
                  <a:ext uri="{0D108BD9-81ED-4DB2-BD59-A6C34878D82A}">
                    <a16:rowId xmlns:a16="http://schemas.microsoft.com/office/drawing/2014/main" val="3066332469"/>
                  </a:ext>
                </a:extLst>
              </a:tr>
              <a:tr h="1012392">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Alpine</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3.20 – 3.49</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$2,000</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4 years </a:t>
                      </a:r>
                    </a:p>
                  </a:txBody>
                  <a:tcPr marL="36576" marR="36576" marT="0" marB="0"/>
                </a:tc>
                <a:tc>
                  <a:txBody>
                    <a:bodyPr/>
                    <a:lstStyle/>
                    <a:p>
                      <a:pPr marL="0" marR="733425" lvl="0" indent="0" algn="l" defTabSz="825500" rtl="0" eaLnBrk="1" fontAlgn="auto" latinLnBrk="0" hangingPunct="1">
                        <a:lnSpc>
                          <a:spcPct val="107000"/>
                        </a:lnSpc>
                        <a:spcBef>
                          <a:spcPts val="0"/>
                        </a:spcBef>
                        <a:spcAft>
                          <a:spcPts val="800"/>
                        </a:spcAft>
                        <a:buClrTx/>
                        <a:buSzTx/>
                        <a:buFontTx/>
                        <a:buNone/>
                        <a:tabLst/>
                        <a:defRPr/>
                      </a:pPr>
                      <a:r>
                        <a:rPr lang="en-US" sz="1500" b="0" i="0" u="none" strike="noStrike" cap="none" spc="0" baseline="0" dirty="0">
                          <a:ln>
                            <a:noFill/>
                          </a:ln>
                          <a:solidFill>
                            <a:schemeClr val="tx1"/>
                          </a:solidFill>
                          <a:effectLst/>
                          <a:uFillTx/>
                          <a:latin typeface="+mn-lt"/>
                          <a:ea typeface="+mn-ea"/>
                          <a:cs typeface="+mn-cs"/>
                          <a:sym typeface="Helvetica Neue Light"/>
                        </a:rPr>
                        <a:t>*Must be in an eligible program.</a:t>
                      </a:r>
                      <a:endParaRPr lang="en-US" sz="1500" dirty="0">
                        <a:effectLst/>
                        <a:latin typeface="+mn-lt"/>
                        <a:ea typeface="Calibri" panose="020F0502020204030204" pitchFamily="34" charset="0"/>
                        <a:cs typeface="Times New Roman" panose="02020603050405020304" pitchFamily="18" charset="0"/>
                      </a:endParaRP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December 15</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October 1</a:t>
                      </a:r>
                    </a:p>
                  </a:txBody>
                  <a:tcPr marL="36576" marR="36576" marT="0" marB="0"/>
                </a:tc>
                <a:extLst>
                  <a:ext uri="{0D108BD9-81ED-4DB2-BD59-A6C34878D82A}">
                    <a16:rowId xmlns:a16="http://schemas.microsoft.com/office/drawing/2014/main" val="3001126135"/>
                  </a:ext>
                </a:extLst>
              </a:tr>
              <a:tr h="708616">
                <a:tc>
                  <a:txBody>
                    <a:bodyPr/>
                    <a:lstStyle/>
                    <a:p>
                      <a:pPr marL="0" marR="0" algn="ctr">
                        <a:lnSpc>
                          <a:spcPct val="107000"/>
                        </a:lnSpc>
                        <a:spcBef>
                          <a:spcPts val="0"/>
                        </a:spcBef>
                        <a:spcAft>
                          <a:spcPts val="800"/>
                        </a:spcAft>
                      </a:pPr>
                      <a:r>
                        <a:rPr lang="en-US" sz="1500" b="1" dirty="0">
                          <a:effectLst/>
                          <a:latin typeface="Gotham"/>
                          <a:ea typeface="Calibri" panose="020F0502020204030204" pitchFamily="34" charset="0"/>
                          <a:cs typeface="Times New Roman" panose="02020603050405020304" pitchFamily="18" charset="0"/>
                        </a:rPr>
                        <a:t>Payette </a:t>
                      </a:r>
                      <a:endParaRPr lang="en-US" sz="1500" dirty="0">
                        <a:effectLst/>
                        <a:latin typeface="Gotham"/>
                        <a:ea typeface="Calibri" panose="020F0502020204030204" pitchFamily="34" charset="0"/>
                        <a:cs typeface="Times New Roman" panose="02020603050405020304" pitchFamily="18" charset="0"/>
                      </a:endParaRP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3.50 – 4.0</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$8,000</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4 years </a:t>
                      </a:r>
                    </a:p>
                  </a:txBody>
                  <a:tcPr marL="36576" marR="36576" marT="0" marB="0"/>
                </a:tc>
                <a:tc>
                  <a:txBody>
                    <a:bodyPr/>
                    <a:lstStyle/>
                    <a:p>
                      <a:pPr marL="0" marR="0" lvl="0" indent="0" algn="l" defTabSz="825500" rtl="0" eaLnBrk="1" fontAlgn="auto" latinLnBrk="0" hangingPunct="1">
                        <a:lnSpc>
                          <a:spcPct val="107000"/>
                        </a:lnSpc>
                        <a:spcBef>
                          <a:spcPts val="0"/>
                        </a:spcBef>
                        <a:spcAft>
                          <a:spcPts val="800"/>
                        </a:spcAft>
                        <a:buClrTx/>
                        <a:buSzTx/>
                        <a:buFontTx/>
                        <a:buNone/>
                        <a:tabLst/>
                        <a:defRPr/>
                      </a:pPr>
                      <a:r>
                        <a:rPr lang="en-US" sz="1500" b="0" i="0" u="none" strike="noStrike" cap="none" spc="0" baseline="0" dirty="0">
                          <a:ln>
                            <a:noFill/>
                          </a:ln>
                          <a:solidFill>
                            <a:schemeClr val="tx1"/>
                          </a:solidFill>
                          <a:effectLst/>
                          <a:uFillTx/>
                          <a:latin typeface="+mn-lt"/>
                          <a:ea typeface="+mn-ea"/>
                          <a:cs typeface="+mn-cs"/>
                          <a:sym typeface="Helvetica Neue Light"/>
                        </a:rPr>
                        <a:t>*Must be in an eligible program.</a:t>
                      </a:r>
                      <a:endParaRPr lang="en-US" sz="1500" dirty="0">
                        <a:effectLst/>
                        <a:latin typeface="+mn-lt"/>
                        <a:ea typeface="Calibri" panose="020F0502020204030204" pitchFamily="34" charset="0"/>
                        <a:cs typeface="Times New Roman" panose="02020603050405020304" pitchFamily="18" charset="0"/>
                      </a:endParaRP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December 15</a:t>
                      </a:r>
                    </a:p>
                  </a:txBody>
                  <a:tcPr marL="36576" marR="36576" marT="0" marB="0"/>
                </a:tc>
                <a:tc>
                  <a:txBody>
                    <a:bodyPr/>
                    <a:lstStyle/>
                    <a:p>
                      <a:pPr marL="0" marR="0">
                        <a:lnSpc>
                          <a:spcPct val="107000"/>
                        </a:lnSpc>
                        <a:spcBef>
                          <a:spcPts val="0"/>
                        </a:spcBef>
                        <a:spcAft>
                          <a:spcPts val="800"/>
                        </a:spcAft>
                      </a:pPr>
                      <a:r>
                        <a:rPr lang="en-US" sz="1500" dirty="0">
                          <a:effectLst/>
                          <a:latin typeface="Gotham"/>
                          <a:ea typeface="Calibri" panose="020F0502020204030204" pitchFamily="34" charset="0"/>
                          <a:cs typeface="Times New Roman" panose="02020603050405020304" pitchFamily="18" charset="0"/>
                        </a:rPr>
                        <a:t>October 1</a:t>
                      </a:r>
                    </a:p>
                  </a:txBody>
                  <a:tcPr marL="36576" marR="36576" marT="0" marB="0"/>
                </a:tc>
                <a:extLst>
                  <a:ext uri="{0D108BD9-81ED-4DB2-BD59-A6C34878D82A}">
                    <a16:rowId xmlns:a16="http://schemas.microsoft.com/office/drawing/2014/main" val="2638184040"/>
                  </a:ext>
                </a:extLst>
              </a:tr>
            </a:tbl>
          </a:graphicData>
        </a:graphic>
      </p:graphicFrame>
    </p:spTree>
    <p:extLst>
      <p:ext uri="{BB962C8B-B14F-4D97-AF65-F5344CB8AC3E}">
        <p14:creationId xmlns:p14="http://schemas.microsoft.com/office/powerpoint/2010/main" val="20973997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131D0B-1FED-459F-918B-FCC99E6837E9}"/>
              </a:ext>
            </a:extLst>
          </p:cNvPr>
          <p:cNvSpPr txBox="1"/>
          <p:nvPr/>
        </p:nvSpPr>
        <p:spPr>
          <a:xfrm>
            <a:off x="677397" y="719879"/>
            <a:ext cx="11710546" cy="608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algn="ctr"/>
            <a:r>
              <a:rPr kumimoji="0" lang="en-US" sz="3600" b="0" i="0" u="none" strike="noStrike" cap="none" spc="0" normalizeH="0" baseline="0" dirty="0">
                <a:ln>
                  <a:noFill/>
                </a:ln>
                <a:solidFill>
                  <a:schemeClr val="bg1"/>
                </a:solidFill>
                <a:effectLst/>
                <a:uFillTx/>
                <a:sym typeface="Arial"/>
              </a:rPr>
              <a:t>Additional Opportunities</a:t>
            </a:r>
          </a:p>
        </p:txBody>
      </p:sp>
      <p:sp>
        <p:nvSpPr>
          <p:cNvPr id="3" name="TextBox 2">
            <a:extLst>
              <a:ext uri="{FF2B5EF4-FFF2-40B4-BE49-F238E27FC236}">
                <a16:creationId xmlns:a16="http://schemas.microsoft.com/office/drawing/2014/main" id="{85131D0B-1FED-459F-918B-FCC99E6837E9}"/>
              </a:ext>
            </a:extLst>
          </p:cNvPr>
          <p:cNvSpPr txBox="1"/>
          <p:nvPr/>
        </p:nvSpPr>
        <p:spPr>
          <a:xfrm>
            <a:off x="1178140" y="2444516"/>
            <a:ext cx="11133603" cy="5040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571500" indent="-571500">
              <a:buFont typeface="Arial" panose="020B0604020202020204" pitchFamily="34" charset="0"/>
              <a:buChar char="•"/>
            </a:pPr>
            <a:r>
              <a:rPr kumimoji="0" lang="en-US" sz="3600" b="0" i="0" u="none" strike="noStrike" cap="none" spc="0" normalizeH="0" baseline="0" dirty="0">
                <a:ln>
                  <a:noFill/>
                </a:ln>
                <a:solidFill>
                  <a:schemeClr val="bg1"/>
                </a:solidFill>
                <a:effectLst/>
                <a:uFillTx/>
                <a:sym typeface="Arial"/>
              </a:rPr>
              <a:t>Boise</a:t>
            </a:r>
            <a:r>
              <a:rPr kumimoji="0" lang="en-US" sz="3600" b="0" i="0" u="none" strike="noStrike" cap="none" spc="0" normalizeH="0" dirty="0">
                <a:ln>
                  <a:noFill/>
                </a:ln>
                <a:solidFill>
                  <a:schemeClr val="bg1"/>
                </a:solidFill>
                <a:effectLst/>
                <a:uFillTx/>
                <a:sym typeface="Arial"/>
              </a:rPr>
              <a:t> State Scholarship Application</a:t>
            </a:r>
          </a:p>
          <a:p>
            <a:pPr lvl="2" indent="0"/>
            <a:r>
              <a:rPr lang="en-US" sz="3600" dirty="0">
                <a:solidFill>
                  <a:schemeClr val="bg1"/>
                </a:solidFill>
              </a:rPr>
              <a:t>     https://boisestate.academicworks.com/</a:t>
            </a:r>
            <a:endParaRPr kumimoji="0" lang="en-US" sz="3600" b="0" i="0" u="none" strike="noStrike" cap="none" spc="0" normalizeH="0" dirty="0">
              <a:ln>
                <a:noFill/>
              </a:ln>
              <a:solidFill>
                <a:schemeClr val="bg1"/>
              </a:solidFill>
              <a:effectLst/>
              <a:uFillTx/>
              <a:sym typeface="Arial"/>
            </a:endParaRPr>
          </a:p>
          <a:p>
            <a:pPr marL="571500" indent="-571500">
              <a:buFont typeface="Arial" panose="020B0604020202020204" pitchFamily="34" charset="0"/>
              <a:buChar char="•"/>
            </a:pPr>
            <a:endParaRPr lang="en-US" sz="3600" baseline="0" dirty="0">
              <a:solidFill>
                <a:schemeClr val="bg1"/>
              </a:solidFill>
            </a:endParaRPr>
          </a:p>
          <a:p>
            <a:pPr marL="571500" indent="-571500">
              <a:buFont typeface="Arial" panose="020B0604020202020204" pitchFamily="34" charset="0"/>
              <a:buChar char="•"/>
            </a:pPr>
            <a:r>
              <a:rPr lang="en-US" sz="3600" baseline="0" dirty="0">
                <a:solidFill>
                  <a:schemeClr val="bg1"/>
                </a:solidFill>
              </a:rPr>
              <a:t>Private</a:t>
            </a:r>
            <a:r>
              <a:rPr lang="en-US" sz="3600" dirty="0">
                <a:solidFill>
                  <a:schemeClr val="bg1"/>
                </a:solidFill>
              </a:rPr>
              <a:t> Scholarships</a:t>
            </a:r>
          </a:p>
          <a:p>
            <a:r>
              <a:rPr lang="en-US" sz="3600" dirty="0">
                <a:solidFill>
                  <a:schemeClr val="bg1"/>
                </a:solidFill>
              </a:rPr>
              <a:t>    https://www.boisestate.edu/scholarships/private- scholarships/</a:t>
            </a:r>
          </a:p>
          <a:p>
            <a:pPr marL="571500" indent="-571500">
              <a:buFont typeface="Arial" panose="020B0604020202020204" pitchFamily="34" charset="0"/>
              <a:buChar char="•"/>
            </a:pPr>
            <a:endParaRPr kumimoji="0" lang="en-US" sz="3600" b="0" i="0" u="none" strike="noStrike" cap="none" spc="0" normalizeH="0" baseline="0" dirty="0">
              <a:ln>
                <a:noFill/>
              </a:ln>
              <a:solidFill>
                <a:schemeClr val="bg1"/>
              </a:solidFill>
              <a:effectLst/>
              <a:uFillTx/>
              <a:sym typeface="Arial"/>
            </a:endParaRPr>
          </a:p>
          <a:p>
            <a:pPr marL="571500" indent="-571500">
              <a:buFont typeface="Arial" panose="020B0604020202020204" pitchFamily="34" charset="0"/>
              <a:buChar char="•"/>
            </a:pPr>
            <a:r>
              <a:rPr kumimoji="0" lang="en-US" sz="3600" b="0" i="0" u="none" strike="noStrike" cap="none" spc="0" normalizeH="0" baseline="0" dirty="0">
                <a:ln>
                  <a:noFill/>
                </a:ln>
                <a:solidFill>
                  <a:schemeClr val="bg1"/>
                </a:solidFill>
                <a:effectLst/>
                <a:uFillTx/>
                <a:sym typeface="Arial"/>
              </a:rPr>
              <a:t>Idaho Scholarship</a:t>
            </a:r>
            <a:r>
              <a:rPr kumimoji="0" lang="en-US" sz="3600" b="0" i="0" u="none" strike="noStrike" cap="none" spc="0" normalizeH="0" dirty="0">
                <a:ln>
                  <a:noFill/>
                </a:ln>
                <a:solidFill>
                  <a:schemeClr val="bg1"/>
                </a:solidFill>
                <a:effectLst/>
                <a:uFillTx/>
                <a:sym typeface="Arial"/>
              </a:rPr>
              <a:t> Listings</a:t>
            </a:r>
          </a:p>
          <a:p>
            <a:r>
              <a:rPr lang="en-US" sz="3600" dirty="0">
                <a:solidFill>
                  <a:schemeClr val="bg1"/>
                </a:solidFill>
              </a:rPr>
              <a:t>     https://nextsteps.idaho.gov/scholarship-listing</a:t>
            </a:r>
            <a:endParaRPr kumimoji="0" lang="en-US" sz="3600" b="0" i="0" u="none" strike="noStrike" cap="none" spc="0" normalizeH="0" baseline="0" dirty="0">
              <a:ln>
                <a:noFill/>
              </a:ln>
              <a:solidFill>
                <a:schemeClr val="bg1"/>
              </a:solidFill>
              <a:effectLst/>
              <a:uFillTx/>
              <a:sym typeface="Arial"/>
            </a:endParaRPr>
          </a:p>
        </p:txBody>
      </p:sp>
    </p:spTree>
    <p:extLst>
      <p:ext uri="{BB962C8B-B14F-4D97-AF65-F5344CB8AC3E}">
        <p14:creationId xmlns:p14="http://schemas.microsoft.com/office/powerpoint/2010/main" val="34327071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099059-20B5-4E1E-AC56-7AB7E788ABFD}"/>
              </a:ext>
            </a:extLst>
          </p:cNvPr>
          <p:cNvPicPr>
            <a:picLocks noChangeAspect="1"/>
          </p:cNvPicPr>
          <p:nvPr/>
        </p:nvPicPr>
        <p:blipFill>
          <a:blip r:embed="rId2"/>
          <a:stretch>
            <a:fillRect/>
          </a:stretch>
        </p:blipFill>
        <p:spPr>
          <a:xfrm>
            <a:off x="1667853" y="3973475"/>
            <a:ext cx="9669094" cy="3712786"/>
          </a:xfrm>
          <a:prstGeom prst="rect">
            <a:avLst/>
          </a:prstGeom>
        </p:spPr>
      </p:pic>
      <p:pic>
        <p:nvPicPr>
          <p:cNvPr id="3" name="Picture 2">
            <a:extLst>
              <a:ext uri="{FF2B5EF4-FFF2-40B4-BE49-F238E27FC236}">
                <a16:creationId xmlns:a16="http://schemas.microsoft.com/office/drawing/2014/main" id="{FB60F7F9-E2BE-48F3-AB6E-423EB0C17E8C}"/>
              </a:ext>
            </a:extLst>
          </p:cNvPr>
          <p:cNvPicPr>
            <a:picLocks noChangeAspect="1"/>
          </p:cNvPicPr>
          <p:nvPr/>
        </p:nvPicPr>
        <p:blipFill>
          <a:blip r:embed="rId3"/>
          <a:stretch>
            <a:fillRect/>
          </a:stretch>
        </p:blipFill>
        <p:spPr>
          <a:xfrm>
            <a:off x="0" y="1253290"/>
            <a:ext cx="13004800" cy="2741152"/>
          </a:xfrm>
          <a:prstGeom prst="rect">
            <a:avLst/>
          </a:prstGeom>
        </p:spPr>
      </p:pic>
    </p:spTree>
    <p:extLst>
      <p:ext uri="{BB962C8B-B14F-4D97-AF65-F5344CB8AC3E}">
        <p14:creationId xmlns:p14="http://schemas.microsoft.com/office/powerpoint/2010/main" val="411481293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EA3"/>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587022" rtl="0" fontAlgn="auto" latinLnBrk="0" hangingPunct="0">
          <a:lnSpc>
            <a:spcPct val="100000"/>
          </a:lnSpc>
          <a:spcBef>
            <a:spcPts val="1400"/>
          </a:spcBef>
          <a:spcAft>
            <a:spcPts val="0"/>
          </a:spcAft>
          <a:buClrTx/>
          <a:buSzTx/>
          <a:buFontTx/>
          <a:buNone/>
          <a:tabLst/>
          <a:defRPr kumimoji="0" sz="4200" b="0" i="0" u="none" strike="noStrike" cap="all" spc="0" normalizeH="0" baseline="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7092" tIns="27092" rIns="27092" bIns="27092"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EA3"/>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587022" rtl="0" fontAlgn="auto" latinLnBrk="0" hangingPunct="0">
          <a:lnSpc>
            <a:spcPct val="100000"/>
          </a:lnSpc>
          <a:spcBef>
            <a:spcPts val="1400"/>
          </a:spcBef>
          <a:spcAft>
            <a:spcPts val="0"/>
          </a:spcAft>
          <a:buClrTx/>
          <a:buSzTx/>
          <a:buFontTx/>
          <a:buNone/>
          <a:tabLst/>
          <a:defRPr kumimoji="0" sz="4200" b="0" i="0" u="none" strike="noStrike" cap="all" spc="0" normalizeH="0" baseline="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7092" tIns="27092" rIns="27092" bIns="27092"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592</Words>
  <Application>Microsoft Office PowerPoint</Application>
  <PresentationFormat>Custom</PresentationFormat>
  <Paragraphs>92</Paragraphs>
  <Slides>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Gotham</vt:lpstr>
      <vt:lpstr>Helvetica Neue Light</vt:lpstr>
      <vt:lpstr>Helvetica Neue Medium</vt:lpstr>
      <vt:lpstr>Times New Roman</vt:lpstr>
      <vt:lpstr>Verdana</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 Miller</dc:creator>
  <cp:lastModifiedBy>Bethany Raya</cp:lastModifiedBy>
  <cp:revision>40</cp:revision>
  <cp:lastPrinted>2021-10-20T22:08:30Z</cp:lastPrinted>
  <dcterms:created xsi:type="dcterms:W3CDTF">2020-11-05T15:02:21Z</dcterms:created>
  <dcterms:modified xsi:type="dcterms:W3CDTF">2021-10-21T15:14:40Z</dcterms:modified>
</cp:coreProperties>
</file>