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7" r:id="rId4"/>
    <p:sldId id="283" r:id="rId5"/>
    <p:sldId id="258" r:id="rId6"/>
    <p:sldId id="260" r:id="rId7"/>
    <p:sldId id="273" r:id="rId8"/>
    <p:sldId id="262" r:id="rId9"/>
    <p:sldId id="284" r:id="rId10"/>
    <p:sldId id="263" r:id="rId11"/>
    <p:sldId id="286" r:id="rId12"/>
    <p:sldId id="264" r:id="rId13"/>
    <p:sldId id="265" r:id="rId14"/>
    <p:sldId id="274" r:id="rId15"/>
    <p:sldId id="279" r:id="rId16"/>
    <p:sldId id="266" r:id="rId17"/>
    <p:sldId id="285" r:id="rId18"/>
    <p:sldId id="267" r:id="rId19"/>
    <p:sldId id="268" r:id="rId20"/>
    <p:sldId id="280" r:id="rId21"/>
    <p:sldId id="287" r:id="rId22"/>
    <p:sldId id="275" r:id="rId23"/>
    <p:sldId id="288" r:id="rId24"/>
    <p:sldId id="289" r:id="rId25"/>
    <p:sldId id="278" r:id="rId26"/>
    <p:sldId id="290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 Miller" initials="CM" lastIdx="1" clrIdx="0">
    <p:extLst>
      <p:ext uri="{19B8F6BF-5375-455C-9EA6-DF929625EA0E}">
        <p15:presenceInfo xmlns:p15="http://schemas.microsoft.com/office/powerpoint/2012/main" userId="ceb33cfb9fbd44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02EA3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2EA3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002EA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002EA3">
              <a:alpha val="20000"/>
            </a:srgbClr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508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254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1680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5277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https://www.youtube.com/watch?v=BHACKCNDMW8&amp;t=458s&amp;ab_channel=CatTrumpet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7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3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/>
          <p:cNvSpPr/>
          <p:nvPr/>
        </p:nvSpPr>
        <p:spPr>
          <a:xfrm>
            <a:off x="2375941" y="-23039"/>
            <a:ext cx="8252916" cy="8253667"/>
          </a:xfrm>
          <a:prstGeom prst="rect">
            <a:avLst/>
          </a:prstGeom>
          <a:solidFill>
            <a:srgbClr val="002EA3">
              <a:alpha val="9043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BoiseState-PrimaryMark-OrangeWhiteOutline-D64309.png" descr="BoiseState-PrimaryMark-OrangeWhiteOutline-D643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02" y="6509935"/>
            <a:ext cx="3370595" cy="10810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econdary caption goes here"/>
          <p:cNvSpPr txBox="1">
            <a:spLocks noGrp="1"/>
          </p:cNvSpPr>
          <p:nvPr>
            <p:ph type="body" sz="quarter" idx="13"/>
          </p:nvPr>
        </p:nvSpPr>
        <p:spPr>
          <a:xfrm>
            <a:off x="4245836" y="5071955"/>
            <a:ext cx="4513129" cy="422489"/>
          </a:xfrm>
          <a:prstGeom prst="rect">
            <a:avLst/>
          </a:prstGeom>
        </p:spPr>
        <p:txBody>
          <a:bodyPr anchor="ctr"/>
          <a:lstStyle>
            <a:lvl1pPr defTabSz="361188">
              <a:defRPr sz="2370" i="0"/>
            </a:lvl1pPr>
          </a:lstStyle>
          <a:p>
            <a:r>
              <a:t>Title Subheading</a:t>
            </a:r>
          </a:p>
        </p:txBody>
      </p:sp>
      <p:sp>
        <p:nvSpPr>
          <p:cNvPr id="15" name="Click to add heading"/>
          <p:cNvSpPr>
            <a:spLocks noGrp="1"/>
          </p:cNvSpPr>
          <p:nvPr>
            <p:ph type="body" sz="quarter" idx="14"/>
          </p:nvPr>
        </p:nvSpPr>
        <p:spPr>
          <a:xfrm>
            <a:off x="3645094" y="706078"/>
            <a:ext cx="5714612" cy="41896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1400"/>
              </a:spcBef>
              <a:defRPr sz="4200" i="0" cap="all"/>
            </a:lvl1pPr>
          </a:lstStyle>
          <a:p>
            <a:r>
              <a:t>Click to add heading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ignature Mark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BoiseState-PrimaryMark-OrangeWhiteOutline-D64309.png" descr="BoiseState-PrimaryMark-OrangeWhiteOutline-D643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82" y="3465309"/>
            <a:ext cx="8802037" cy="282298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Oran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quare"/>
          <p:cNvSpPr/>
          <p:nvPr/>
        </p:nvSpPr>
        <p:spPr>
          <a:xfrm>
            <a:off x="2374900" y="-43846"/>
            <a:ext cx="8255000" cy="8255001"/>
          </a:xfrm>
          <a:prstGeom prst="rect">
            <a:avLst/>
          </a:prstGeom>
          <a:solidFill>
            <a:srgbClr val="D84200">
              <a:alpha val="9043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" name="boisestate-primarylogo-1color-whiteoutlineblue-rgb.png" descr="boisestate-primarylogo-1color-whiteoutlineblue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38" y="6621158"/>
            <a:ext cx="3396325" cy="96520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Click to add heading"/>
          <p:cNvSpPr>
            <a:spLocks noGrp="1"/>
          </p:cNvSpPr>
          <p:nvPr>
            <p:ph type="body" sz="quarter" idx="13"/>
          </p:nvPr>
        </p:nvSpPr>
        <p:spPr>
          <a:xfrm>
            <a:off x="3645094" y="706078"/>
            <a:ext cx="5714612" cy="41896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1400"/>
              </a:spcBef>
              <a:defRPr sz="4200" i="0" cap="all"/>
            </a:lvl1pPr>
          </a:lstStyle>
          <a:p>
            <a:r>
              <a:t>Click to add heading</a:t>
            </a:r>
          </a:p>
        </p:txBody>
      </p:sp>
      <p:sp>
        <p:nvSpPr>
          <p:cNvPr id="26" name="Secondary caption goes here"/>
          <p:cNvSpPr txBox="1">
            <a:spLocks noGrp="1"/>
          </p:cNvSpPr>
          <p:nvPr>
            <p:ph type="body" sz="quarter" idx="14"/>
          </p:nvPr>
        </p:nvSpPr>
        <p:spPr>
          <a:xfrm>
            <a:off x="4245836" y="5071955"/>
            <a:ext cx="4513129" cy="422489"/>
          </a:xfrm>
          <a:prstGeom prst="rect">
            <a:avLst/>
          </a:prstGeom>
        </p:spPr>
        <p:txBody>
          <a:bodyPr anchor="ctr"/>
          <a:lstStyle>
            <a:lvl1pPr defTabSz="361188">
              <a:defRPr sz="2370" i="0"/>
            </a:lvl1pPr>
          </a:lstStyle>
          <a:p>
            <a:r>
              <a:t>Title Subheading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Whi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quare"/>
          <p:cNvSpPr/>
          <p:nvPr/>
        </p:nvSpPr>
        <p:spPr>
          <a:xfrm>
            <a:off x="2374900" y="-2230"/>
            <a:ext cx="8255000" cy="8255001"/>
          </a:xfrm>
          <a:prstGeom prst="rect">
            <a:avLst/>
          </a:prstGeom>
          <a:solidFill>
            <a:srgbClr val="FFFFFF">
              <a:alpha val="9043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" name="boisestate-primarylogo-2color.png" descr="boisestate-primarylogo-2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92" y="6522173"/>
            <a:ext cx="3283615" cy="99594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econdary caption goes here"/>
          <p:cNvSpPr txBox="1">
            <a:spLocks noGrp="1"/>
          </p:cNvSpPr>
          <p:nvPr>
            <p:ph type="body" sz="quarter" idx="13"/>
          </p:nvPr>
        </p:nvSpPr>
        <p:spPr>
          <a:xfrm>
            <a:off x="4486417" y="5083292"/>
            <a:ext cx="4031966" cy="399816"/>
          </a:xfrm>
          <a:prstGeom prst="rect">
            <a:avLst/>
          </a:prstGeom>
        </p:spPr>
        <p:txBody>
          <a:bodyPr wrap="none" lIns="27092" tIns="27092" rIns="27092" bIns="27092" anchor="ctr">
            <a:spAutoFit/>
          </a:bodyPr>
          <a:lstStyle>
            <a:lvl1pPr>
              <a:defRPr sz="2400" i="0">
                <a:solidFill>
                  <a:srgbClr val="D84200"/>
                </a:solidFill>
              </a:defRPr>
            </a:lvl1pPr>
          </a:lstStyle>
          <a:p>
            <a:r>
              <a:t>Secondary caption goes here</a:t>
            </a:r>
          </a:p>
        </p:txBody>
      </p:sp>
      <p:sp>
        <p:nvSpPr>
          <p:cNvPr id="37" name="Click to add heading"/>
          <p:cNvSpPr txBox="1">
            <a:spLocks noGrp="1"/>
          </p:cNvSpPr>
          <p:nvPr>
            <p:ph type="body" sz="quarter" idx="14"/>
          </p:nvPr>
        </p:nvSpPr>
        <p:spPr>
          <a:xfrm>
            <a:off x="4141142" y="1696132"/>
            <a:ext cx="4722516" cy="1255936"/>
          </a:xfrm>
          <a:prstGeom prst="rect">
            <a:avLst/>
          </a:prstGeom>
        </p:spPr>
        <p:txBody>
          <a:bodyPr lIns="27092" tIns="27092" rIns="27092" bIns="27092" anchor="ctr">
            <a:spAutoFit/>
          </a:bodyPr>
          <a:lstStyle>
            <a:lvl1pPr>
              <a:spcBef>
                <a:spcPts val="1400"/>
              </a:spcBef>
              <a:defRPr sz="4200" i="0" cap="all">
                <a:solidFill>
                  <a:srgbClr val="002EA3"/>
                </a:solidFill>
              </a:defRPr>
            </a:lvl1pPr>
          </a:lstStyle>
          <a:p>
            <a:r>
              <a:t>Click to add heading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"/>
          <p:cNvSpPr txBox="1">
            <a:spLocks noGrp="1"/>
          </p:cNvSpPr>
          <p:nvPr>
            <p:ph type="body" sz="quarter" idx="13"/>
          </p:nvPr>
        </p:nvSpPr>
        <p:spPr>
          <a:xfrm>
            <a:off x="5793292" y="399485"/>
            <a:ext cx="1418216" cy="572630"/>
          </a:xfrm>
          <a:prstGeom prst="rect">
            <a:avLst/>
          </a:prstGeom>
        </p:spPr>
        <p:txBody>
          <a:bodyPr wrap="none" lIns="27092" tIns="27092" rIns="27092" bIns="27092" anchor="ctr">
            <a:spAutoFit/>
          </a:bodyPr>
          <a:lstStyle/>
          <a:p>
            <a:pPr>
              <a:defRPr sz="3600" b="1" i="0" cap="all" spc="360">
                <a:solidFill>
                  <a:srgbClr val="002EA3"/>
                </a:solidFill>
              </a:defRPr>
            </a:pPr>
            <a:endParaRPr/>
          </a:p>
        </p:txBody>
      </p:sp>
      <p:pic>
        <p:nvPicPr>
          <p:cNvPr id="46" name="boisestate-B-2color.png" descr="boisestate-B-2color.png"/>
          <p:cNvPicPr>
            <a:picLocks noChangeAspect="1"/>
          </p:cNvPicPr>
          <p:nvPr/>
        </p:nvPicPr>
        <p:blipFill>
          <a:blip r:embed="rId3"/>
          <a:srcRect t="5599" b="5599"/>
          <a:stretch>
            <a:fillRect/>
          </a:stretch>
        </p:blipFill>
        <p:spPr>
          <a:xfrm>
            <a:off x="11963400" y="8889999"/>
            <a:ext cx="1019821" cy="78396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"/>
          <p:cNvSpPr txBox="1"/>
          <p:nvPr/>
        </p:nvSpPr>
        <p:spPr>
          <a:xfrm>
            <a:off x="6070748" y="4640039"/>
            <a:ext cx="765635" cy="473522"/>
          </a:xfrm>
          <a:prstGeom prst="rect">
            <a:avLst/>
          </a:prstGeom>
          <a:ln w="12700">
            <a:miter lim="400000"/>
          </a:ln>
        </p:spPr>
        <p:txBody>
          <a:bodyPr wrap="none" lIns="27092" tIns="27092" rIns="27092" bIns="27092" anchor="ctr">
            <a:spAutoFit/>
          </a:bodyPr>
          <a:lstStyle/>
          <a:p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with Caption  Box &amp; Tex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idx="13"/>
          </p:nvPr>
        </p:nvSpPr>
        <p:spPr>
          <a:xfrm>
            <a:off x="7116974" y="-23206"/>
            <a:ext cx="5924590" cy="98069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9" name="Rectangle"/>
          <p:cNvSpPr/>
          <p:nvPr/>
        </p:nvSpPr>
        <p:spPr>
          <a:xfrm>
            <a:off x="1127427" y="5207000"/>
            <a:ext cx="7368873" cy="3280836"/>
          </a:xfrm>
          <a:prstGeom prst="rect">
            <a:avLst/>
          </a:prstGeom>
          <a:solidFill>
            <a:srgbClr val="002EA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87022">
              <a:spcBef>
                <a:spcPts val="1400"/>
              </a:spcBef>
              <a:defRPr sz="42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Lorem ipsum dolor sit amet."/>
          <p:cNvSpPr txBox="1">
            <a:spLocks noGrp="1"/>
          </p:cNvSpPr>
          <p:nvPr>
            <p:ph type="body" sz="quarter" idx="14"/>
          </p:nvPr>
        </p:nvSpPr>
        <p:spPr>
          <a:xfrm>
            <a:off x="818553" y="1194595"/>
            <a:ext cx="5519635" cy="1095589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1400"/>
              </a:spcBef>
              <a:defRPr sz="3000" b="1" i="0" cap="all">
                <a:solidFill>
                  <a:srgbClr val="002EA3"/>
                </a:solidFill>
              </a:defRPr>
            </a:lvl1pPr>
          </a:lstStyle>
          <a:p>
            <a:r>
              <a:t>Photo Heading</a:t>
            </a:r>
          </a:p>
        </p:txBody>
      </p:sp>
      <p:sp>
        <p:nvSpPr>
          <p:cNvPr id="71" name="Quisque sagittis lorem id urna pretium, mattis feugiat erat finibus. Sed sit amet aliquet ante, nec rutrum libero."/>
          <p:cNvSpPr txBox="1">
            <a:spLocks noGrp="1"/>
          </p:cNvSpPr>
          <p:nvPr>
            <p:ph type="body" sz="quarter" idx="15"/>
          </p:nvPr>
        </p:nvSpPr>
        <p:spPr>
          <a:xfrm>
            <a:off x="831253" y="2166585"/>
            <a:ext cx="5924591" cy="2436282"/>
          </a:xfrm>
          <a:prstGeom prst="rect">
            <a:avLst/>
          </a:prstGeom>
        </p:spPr>
        <p:txBody>
          <a:bodyPr anchor="ctr"/>
          <a:lstStyle>
            <a:lvl1pPr algn="l" defTabSz="308863">
              <a:defRPr sz="3230" i="0">
                <a:solidFill>
                  <a:srgbClr val="3C4542"/>
                </a:solidFill>
              </a:defRPr>
            </a:lvl1pPr>
          </a:lstStyle>
          <a:p>
            <a:r>
              <a:t>Lorem ipsum dolor sit amet, consectetur adipiscing elit. Quisque sagittis lorem id urna pretium, mattis feugiat erat finibus.</a:t>
            </a:r>
          </a:p>
        </p:txBody>
      </p:sp>
      <p:sp>
        <p:nvSpPr>
          <p:cNvPr id="72" name="Text"/>
          <p:cNvSpPr txBox="1">
            <a:spLocks noGrp="1"/>
          </p:cNvSpPr>
          <p:nvPr>
            <p:ph type="body" sz="quarter" idx="16"/>
          </p:nvPr>
        </p:nvSpPr>
        <p:spPr>
          <a:xfrm>
            <a:off x="1425990" y="5421920"/>
            <a:ext cx="6771747" cy="535360"/>
          </a:xfrm>
          <a:prstGeom prst="rect">
            <a:avLst/>
          </a:prstGeom>
        </p:spPr>
        <p:txBody>
          <a:bodyPr lIns="27092" tIns="27092" rIns="27092" bIns="27092" anchor="ctr">
            <a:spAutoFit/>
          </a:bodyPr>
          <a:lstStyle/>
          <a:p>
            <a:pPr algn="l">
              <a:defRPr sz="3400"/>
            </a:pPr>
            <a:endParaRPr/>
          </a:p>
        </p:txBody>
      </p:sp>
      <p:pic>
        <p:nvPicPr>
          <p:cNvPr id="73" name="boisestate-B-orange-whiteoutline.png" descr="boisestate-B-orange-whiteoutline.png"/>
          <p:cNvPicPr>
            <a:picLocks noChangeAspect="1"/>
          </p:cNvPicPr>
          <p:nvPr/>
        </p:nvPicPr>
        <p:blipFill>
          <a:blip r:embed="rId2"/>
          <a:srcRect t="5676" b="5676"/>
          <a:stretch>
            <a:fillRect/>
          </a:stretch>
        </p:blipFill>
        <p:spPr>
          <a:xfrm>
            <a:off x="11963400" y="8891711"/>
            <a:ext cx="1019266" cy="78217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3385" y="3611879"/>
            <a:ext cx="10464804" cy="2136989"/>
          </a:xfrm>
          <a:prstGeom prst="rect">
            <a:avLst/>
          </a:prstGeom>
        </p:spPr>
        <p:txBody>
          <a:bodyPr anchor="ctr"/>
          <a:lstStyle>
            <a:lvl1pPr>
              <a:defRPr sz="6800" i="0" cap="all" spc="340"/>
            </a:lvl1pPr>
          </a:lstStyle>
          <a:p>
            <a:r>
              <a:t>“Quote”</a:t>
            </a:r>
          </a:p>
        </p:txBody>
      </p:sp>
      <p:sp>
        <p:nvSpPr>
          <p:cNvPr id="82" name="Text"/>
          <p:cNvSpPr txBox="1">
            <a:spLocks noGrp="1"/>
          </p:cNvSpPr>
          <p:nvPr>
            <p:ph type="body" sz="quarter" idx="14"/>
          </p:nvPr>
        </p:nvSpPr>
        <p:spPr>
          <a:xfrm>
            <a:off x="6210089" y="7851477"/>
            <a:ext cx="584622" cy="375246"/>
          </a:xfrm>
          <a:prstGeom prst="rect">
            <a:avLst/>
          </a:prstGeom>
        </p:spPr>
        <p:txBody>
          <a:bodyPr wrap="none" lIns="27092" tIns="27092" rIns="27092" bIns="27092" anchor="ctr">
            <a:spAutoFit/>
          </a:bodyPr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3385" y="3611879"/>
            <a:ext cx="10464804" cy="2136989"/>
          </a:xfrm>
          <a:prstGeom prst="rect">
            <a:avLst/>
          </a:prstGeom>
        </p:spPr>
        <p:txBody>
          <a:bodyPr anchor="ctr"/>
          <a:lstStyle>
            <a:lvl1pPr>
              <a:defRPr sz="6800" i="0" cap="all" spc="340"/>
            </a:lvl1pPr>
          </a:lstStyle>
          <a:p>
            <a:r>
              <a:t>“Quote”</a:t>
            </a:r>
          </a:p>
        </p:txBody>
      </p:sp>
      <p:sp>
        <p:nvSpPr>
          <p:cNvPr id="91" name="Text"/>
          <p:cNvSpPr txBox="1">
            <a:spLocks noGrp="1"/>
          </p:cNvSpPr>
          <p:nvPr>
            <p:ph type="body" sz="quarter" idx="14"/>
          </p:nvPr>
        </p:nvSpPr>
        <p:spPr>
          <a:xfrm>
            <a:off x="6210089" y="8181677"/>
            <a:ext cx="584622" cy="375246"/>
          </a:xfrm>
          <a:prstGeom prst="rect">
            <a:avLst/>
          </a:prstGeom>
        </p:spPr>
        <p:txBody>
          <a:bodyPr wrap="none" lIns="27092" tIns="27092" rIns="27092" bIns="27092" anchor="ctr">
            <a:spAutoFit/>
          </a:bodyPr>
          <a:lstStyle/>
          <a:p>
            <a:endParaRPr/>
          </a:p>
        </p:txBody>
      </p:sp>
      <p:pic>
        <p:nvPicPr>
          <p:cNvPr id="92" name="boisestate-B-orange-whiteoutline.png" descr="boisestate-B-orange-whiteoutline.png"/>
          <p:cNvPicPr>
            <a:picLocks noChangeAspect="1"/>
          </p:cNvPicPr>
          <p:nvPr/>
        </p:nvPicPr>
        <p:blipFill>
          <a:blip r:embed="rId3"/>
          <a:srcRect t="5676" b="5676"/>
          <a:stretch>
            <a:fillRect/>
          </a:stretch>
        </p:blipFill>
        <p:spPr>
          <a:xfrm>
            <a:off x="11968479" y="8891711"/>
            <a:ext cx="1019266" cy="78217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oisestate-B-2color.png" descr="boisestate-B-2color.png"/>
          <p:cNvPicPr>
            <a:picLocks noChangeAspect="1"/>
          </p:cNvPicPr>
          <p:nvPr/>
        </p:nvPicPr>
        <p:blipFill>
          <a:blip r:embed="rId3"/>
          <a:srcRect t="5599" b="5599"/>
          <a:stretch>
            <a:fillRect/>
          </a:stretch>
        </p:blipFill>
        <p:spPr>
          <a:xfrm>
            <a:off x="11963399" y="8890000"/>
            <a:ext cx="1019822" cy="78396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oisestate-B-orange-whiteoutline.png" descr="boisestate-B-orange-whiteoutline.png"/>
          <p:cNvPicPr>
            <a:picLocks noChangeAspect="1"/>
          </p:cNvPicPr>
          <p:nvPr/>
        </p:nvPicPr>
        <p:blipFill>
          <a:blip r:embed="rId3"/>
          <a:srcRect t="5676" b="5676"/>
          <a:stretch>
            <a:fillRect/>
          </a:stretch>
        </p:blipFill>
        <p:spPr>
          <a:xfrm>
            <a:off x="11963400" y="8891711"/>
            <a:ext cx="1019266" cy="78217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isestate-B-blue-whiteoutline.png" descr="boisestate-B-blue-whiteoutline.png"/>
          <p:cNvPicPr>
            <a:picLocks noChangeAspect="1"/>
          </p:cNvPicPr>
          <p:nvPr/>
        </p:nvPicPr>
        <p:blipFill>
          <a:blip r:embed="rId13"/>
          <a:srcRect t="5559" b="5559"/>
          <a:stretch>
            <a:fillRect/>
          </a:stretch>
        </p:blipFill>
        <p:spPr>
          <a:xfrm>
            <a:off x="11963400" y="8889999"/>
            <a:ext cx="1016000" cy="7817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731519"/>
            <a:ext cx="10403841" cy="3099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69999" y="7646245"/>
            <a:ext cx="10464803" cy="39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6" y="8753835"/>
            <a:ext cx="3034454" cy="5726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587022">
              <a:defRPr sz="3400" i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boisestate.edu/financialaid/home/manage-aid/view-to-dos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BoiseState-PrimaryMark-OrangeWhiteOutline-D64309.png" descr="BoiseState-PrimaryMark-OrangeWhiteOutline-D643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02" y="6509935"/>
            <a:ext cx="3370595" cy="108101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lick to add heading"/>
          <p:cNvSpPr>
            <a:spLocks noGrp="1"/>
          </p:cNvSpPr>
          <p:nvPr>
            <p:ph type="body" idx="14"/>
          </p:nvPr>
        </p:nvSpPr>
        <p:spPr>
          <a:xfrm>
            <a:off x="2381250" y="706078"/>
            <a:ext cx="8248650" cy="55423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Boise State high school counselor summit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4C0A3E-C7E7-44E2-AF54-3D7FE3D6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64" y="423117"/>
            <a:ext cx="12975136" cy="2281983"/>
          </a:xfrm>
        </p:spPr>
        <p:txBody>
          <a:bodyPr>
            <a:normAutofit/>
          </a:bodyPr>
          <a:lstStyle/>
          <a:p>
            <a:r>
              <a:rPr lang="en-US" dirty="0"/>
              <a:t>Federal grants yearly and lifetime limits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8014AD-88E2-44BE-913B-FE538DD79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0800000" flipH="1" flipV="1">
            <a:off x="29664" y="4876800"/>
            <a:ext cx="13234603" cy="6056356"/>
          </a:xfrm>
        </p:spPr>
        <p:txBody>
          <a:bodyPr anchor="t"/>
          <a:lstStyle/>
          <a:p>
            <a:pPr algn="l"/>
            <a:r>
              <a:rPr lang="en-US" sz="3000" dirty="0"/>
              <a:t>Federal Pell Grant: Eligibility is determine yearly based on FAFSA income. If </a:t>
            </a:r>
          </a:p>
          <a:p>
            <a:pPr algn="l"/>
            <a:r>
              <a:rPr lang="en-US" sz="3000" dirty="0"/>
              <a:t>eligible, can receive it up to 12 semesters at fulltime enrollment. The yearly </a:t>
            </a:r>
          </a:p>
          <a:p>
            <a:pPr algn="l"/>
            <a:r>
              <a:rPr lang="en-US" sz="3000" dirty="0"/>
              <a:t>amount is limited by each semester’s enrollment. Amounts per a semester </a:t>
            </a:r>
          </a:p>
          <a:p>
            <a:pPr algn="l"/>
            <a:r>
              <a:rPr lang="en-US" sz="3000" dirty="0"/>
              <a:t>can range from $3,248 to $330 a semester</a:t>
            </a:r>
          </a:p>
          <a:p>
            <a:pPr algn="l"/>
            <a:endParaRPr lang="en-US" sz="3000" dirty="0"/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SEOG Federal Grant: Limited funds per an institution. We don’t have enough </a:t>
            </a:r>
          </a:p>
          <a:p>
            <a:pPr algn="l"/>
            <a:r>
              <a:rPr lang="en-US" sz="3000" dirty="0"/>
              <a:t>funding for all eligible. They are randomly awarded to students who have a 0 </a:t>
            </a:r>
          </a:p>
          <a:p>
            <a:pPr algn="l"/>
            <a:r>
              <a:rPr lang="en-US" sz="3000" dirty="0"/>
              <a:t>EFC and Pell eligible. We stop awarding when we run out of funds. The </a:t>
            </a:r>
          </a:p>
          <a:p>
            <a:pPr algn="l"/>
            <a:r>
              <a:rPr lang="en-US" sz="3000" dirty="0"/>
              <a:t>yearly amount is $1,000.</a:t>
            </a:r>
          </a:p>
          <a:p>
            <a:pPr algn="l"/>
            <a:endParaRPr lang="en-US" sz="3000" dirty="0"/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 </a:t>
            </a:r>
          </a:p>
        </p:txBody>
      </p:sp>
      <p:pic>
        <p:nvPicPr>
          <p:cNvPr id="3" name="Graphic 2" descr="Piggy Bank">
            <a:extLst>
              <a:ext uri="{FF2B5EF4-FFF2-40B4-BE49-F238E27FC236}">
                <a16:creationId xmlns:a16="http://schemas.microsoft.com/office/drawing/2014/main" id="{0D2C7F01-6C07-4EC7-A5A6-6C72B3007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5065" y="2413000"/>
            <a:ext cx="246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17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4C0A3E-C7E7-44E2-AF54-3D7FE3D6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385" y="613617"/>
            <a:ext cx="10464804" cy="21369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Federal Loans yearly and lifetime limits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8014AD-88E2-44BE-913B-FE538DD79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0800000" flipH="1" flipV="1">
            <a:off x="0" y="4876800"/>
            <a:ext cx="13040640" cy="3748032"/>
          </a:xfrm>
        </p:spPr>
        <p:txBody>
          <a:bodyPr anchor="t"/>
          <a:lstStyle/>
          <a:p>
            <a:pPr algn="l"/>
            <a:r>
              <a:rPr lang="en-US" sz="3000" dirty="0"/>
              <a:t>Subsidized: Based on student’s need. Yearly maximum amount for </a:t>
            </a:r>
          </a:p>
          <a:p>
            <a:pPr algn="l"/>
            <a:r>
              <a:rPr lang="en-US" sz="3000" dirty="0"/>
              <a:t>dependent freshmen is $3,500. Lifetime max for all students is $23,000.</a:t>
            </a:r>
          </a:p>
          <a:p>
            <a:pPr algn="l"/>
            <a:endParaRPr lang="en-US" sz="3000" dirty="0"/>
          </a:p>
          <a:p>
            <a:pPr algn="l"/>
            <a:endParaRPr lang="en-US" sz="3000" dirty="0"/>
          </a:p>
          <a:p>
            <a:pPr algn="l"/>
            <a:r>
              <a:rPr lang="en-US" sz="3000" dirty="0"/>
              <a:t>Unsubsidized: Anyone is eligible. Yearly max for dependent freshmen is up </a:t>
            </a:r>
          </a:p>
          <a:p>
            <a:pPr algn="l"/>
            <a:r>
              <a:rPr lang="en-US" sz="3000" dirty="0"/>
              <a:t>to $5,500. If a student qualified for the $3,500 in subsidized loans, then they </a:t>
            </a:r>
          </a:p>
          <a:p>
            <a:pPr algn="l"/>
            <a:r>
              <a:rPr lang="en-US" sz="3000" dirty="0"/>
              <a:t>would only receive $2,000 in unsubsidized. Lifetime limits for all loans as a </a:t>
            </a:r>
          </a:p>
          <a:p>
            <a:pPr algn="l"/>
            <a:r>
              <a:rPr lang="en-US" sz="3000" dirty="0"/>
              <a:t>dependent student is $31,000 ( that is subsidized + unsubsidized)</a:t>
            </a:r>
          </a:p>
        </p:txBody>
      </p:sp>
      <p:pic>
        <p:nvPicPr>
          <p:cNvPr id="3" name="Graphic 2" descr="Coins">
            <a:extLst>
              <a:ext uri="{FF2B5EF4-FFF2-40B4-BE49-F238E27FC236}">
                <a16:creationId xmlns:a16="http://schemas.microsoft.com/office/drawing/2014/main" id="{FF39B163-FE99-45A7-82EF-13D5A5CD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6639" y="2497111"/>
            <a:ext cx="2240280" cy="2240280"/>
          </a:xfrm>
          <a:prstGeom prst="rect">
            <a:avLst/>
          </a:prstGeom>
        </p:spPr>
      </p:pic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2ABE3783-5F58-4949-B2A7-586E1F765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2172" y="2497111"/>
            <a:ext cx="224028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11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C37428E-519D-4210-B80B-14F269961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2640" y="647947"/>
            <a:ext cx="6365460" cy="3280342"/>
          </a:xfrm>
        </p:spPr>
        <p:txBody>
          <a:bodyPr>
            <a:noAutofit/>
          </a:bodyPr>
          <a:lstStyle/>
          <a:p>
            <a:r>
              <a:rPr lang="en-US" sz="4400" dirty="0"/>
              <a:t>Ways to fill or lower the gap when federal aid isn’t enough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705B851-6367-4F85-A112-D17C4ACE99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550" y="2158756"/>
            <a:ext cx="5238750" cy="3280341"/>
          </a:xfrm>
        </p:spPr>
        <p:txBody>
          <a:bodyPr/>
          <a:lstStyle/>
          <a:p>
            <a:pPr algn="r"/>
            <a:r>
              <a:rPr lang="en-US" dirty="0"/>
              <a:t>Parent Plus Loans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Private Loans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Consortium Agreements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4037C4D-E66A-4039-88BD-C6AF400D70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5990" y="5421920"/>
            <a:ext cx="6771747" cy="2921980"/>
          </a:xfrm>
        </p:spPr>
        <p:txBody>
          <a:bodyPr/>
          <a:lstStyle/>
          <a:p>
            <a:r>
              <a:rPr lang="en-US" sz="2800" dirty="0"/>
              <a:t>Private Scholarships</a:t>
            </a:r>
          </a:p>
          <a:p>
            <a:endParaRPr lang="en-US" sz="2800" dirty="0"/>
          </a:p>
          <a:p>
            <a:r>
              <a:rPr lang="en-US" sz="2800" dirty="0"/>
              <a:t>State of Idaho Scholarships</a:t>
            </a:r>
          </a:p>
          <a:p>
            <a:endParaRPr lang="en-US" sz="2800" dirty="0"/>
          </a:p>
          <a:p>
            <a:r>
              <a:rPr lang="en-US" sz="2800" dirty="0"/>
              <a:t>Boise State regular and admission scholarships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20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4A66FD-3554-4CE4-8563-83DA1120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11" y="2839452"/>
            <a:ext cx="8035977" cy="6079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368EC-75C7-4B17-8EA3-B0ECA4ED6512}"/>
              </a:ext>
            </a:extLst>
          </p:cNvPr>
          <p:cNvSpPr txBox="1"/>
          <p:nvPr/>
        </p:nvSpPr>
        <p:spPr>
          <a:xfrm>
            <a:off x="256674" y="410751"/>
            <a:ext cx="12314989" cy="21783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lvl="0" defTabSz="587022" hangingPunct="1"/>
            <a:r>
              <a:rPr lang="en-US" sz="2300" i="1" dirty="0">
                <a:solidFill>
                  <a:srgbClr val="FFFFFF"/>
                </a:solidFill>
              </a:rPr>
              <a:t>Consideration is based on admissions materials received by the scholarship deadline. A complete application includes the admissions application AND transcript(s). All criteria must be met by the deadline.</a:t>
            </a:r>
          </a:p>
          <a:p>
            <a:pPr lvl="0" defTabSz="587022" hangingPunct="1"/>
            <a:endParaRPr lang="en-US" sz="2300" i="1" dirty="0">
              <a:solidFill>
                <a:srgbClr val="FFFFFF"/>
              </a:solidFill>
            </a:endParaRPr>
          </a:p>
          <a:p>
            <a:pPr lvl="0" defTabSz="587022" hangingPunct="1"/>
            <a:r>
              <a:rPr lang="en-US" sz="2300" i="1" dirty="0">
                <a:solidFill>
                  <a:srgbClr val="FFFFFF"/>
                </a:solidFill>
              </a:rPr>
              <a:t>Fall 2022 Resident Deadline: February 15</a:t>
            </a:r>
          </a:p>
          <a:p>
            <a:pPr lvl="0" defTabSz="587022" hangingPunct="1"/>
            <a:r>
              <a:rPr lang="en-US" sz="2300" i="1" dirty="0">
                <a:solidFill>
                  <a:srgbClr val="FFFFFF"/>
                </a:solidFill>
              </a:rPr>
              <a:t>Spring 2023 Resident Deadline: October 1</a:t>
            </a:r>
          </a:p>
        </p:txBody>
      </p:sp>
    </p:spTree>
    <p:extLst>
      <p:ext uri="{BB962C8B-B14F-4D97-AF65-F5344CB8AC3E}">
        <p14:creationId xmlns:p14="http://schemas.microsoft.com/office/powerpoint/2010/main" val="1879953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05F3CA1-E83E-44DE-9448-4F8C56427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385" y="3611879"/>
            <a:ext cx="10464804" cy="2136989"/>
          </a:xfrm>
        </p:spPr>
        <p:txBody>
          <a:bodyPr/>
          <a:lstStyle/>
          <a:p>
            <a:r>
              <a:rPr lang="en-US" dirty="0" err="1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774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510D4-D291-4C4D-B4BB-D71B854A0A7D}"/>
              </a:ext>
            </a:extLst>
          </p:cNvPr>
          <p:cNvSpPr txBox="1"/>
          <p:nvPr/>
        </p:nvSpPr>
        <p:spPr>
          <a:xfrm>
            <a:off x="4254500" y="1354880"/>
            <a:ext cx="4495800" cy="1532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8129503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9FA0773-97CF-4C97-AD37-0D42F0D75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5396" y="2554932"/>
            <a:ext cx="4009322" cy="424045"/>
          </a:xfrm>
        </p:spPr>
        <p:txBody>
          <a:bodyPr/>
          <a:lstStyle/>
          <a:p>
            <a:r>
              <a:rPr lang="en-US" dirty="0"/>
              <a:t>The process and how to help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8DEFC28-212E-4B0E-BF4A-FBEAC85E5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0392" y="1392223"/>
            <a:ext cx="9419326" cy="1162709"/>
          </a:xfrm>
        </p:spPr>
        <p:txBody>
          <a:bodyPr/>
          <a:lstStyle/>
          <a:p>
            <a:r>
              <a:rPr lang="en-US" sz="7200" b="1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32411527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FBD105-6978-4234-920A-5910717B752B}"/>
              </a:ext>
            </a:extLst>
          </p:cNvPr>
          <p:cNvSpPr txBox="1">
            <a:spLocks/>
          </p:cNvSpPr>
          <p:nvPr/>
        </p:nvSpPr>
        <p:spPr>
          <a:xfrm>
            <a:off x="1273385" y="3611879"/>
            <a:ext cx="10464804" cy="2136989"/>
          </a:xfrm>
          <a:prstGeom prst="rect">
            <a:avLst/>
          </a:prstGeom>
        </p:spPr>
        <p:txBody>
          <a:bodyPr/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6800" b="1" i="0" dirty="0">
                <a:solidFill>
                  <a:srgbClr val="0232A2"/>
                </a:solidFill>
              </a:rPr>
              <a:t>VERIFICATION POLL</a:t>
            </a:r>
          </a:p>
        </p:txBody>
      </p:sp>
    </p:spTree>
    <p:extLst>
      <p:ext uri="{BB962C8B-B14F-4D97-AF65-F5344CB8AC3E}">
        <p14:creationId xmlns:p14="http://schemas.microsoft.com/office/powerpoint/2010/main" val="7487509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05E5B90-6C1E-4755-9D68-67A99CA20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632" y="1677840"/>
            <a:ext cx="12814616" cy="762601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chemeClr val="tx1"/>
                </a:solidFill>
              </a:rPr>
              <a:t>Department of Education selects some FAFSAs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i="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chemeClr val="tx1"/>
                </a:solidFill>
              </a:rPr>
              <a:t>Verification is used to double check inputted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i="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chemeClr val="tx1"/>
                </a:solidFill>
              </a:rPr>
              <a:t>Using the IRS Data Retrieval Tool can reduce the chances of being </a:t>
            </a:r>
          </a:p>
          <a:p>
            <a:pPr algn="l"/>
            <a:r>
              <a:rPr lang="en-US" sz="3200" i="0" dirty="0">
                <a:solidFill>
                  <a:schemeClr val="tx1"/>
                </a:solidFill>
              </a:rPr>
              <a:t>	selected</a:t>
            </a:r>
          </a:p>
          <a:p>
            <a:pPr algn="l"/>
            <a:endParaRPr lang="en-US" sz="3200" i="0" dirty="0">
              <a:solidFill>
                <a:schemeClr val="tx1"/>
              </a:solidFill>
            </a:endParaRPr>
          </a:p>
          <a:p>
            <a:pPr algn="l"/>
            <a:r>
              <a:rPr lang="en-US" sz="3200" i="0" dirty="0">
                <a:solidFill>
                  <a:schemeClr val="tx1"/>
                </a:solidFill>
              </a:rPr>
              <a:t>Forms most often asked for:</a:t>
            </a:r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chemeClr val="tx1"/>
                </a:solidFill>
              </a:rPr>
              <a:t>Household and Number in College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chemeClr val="tx1"/>
                </a:solidFill>
              </a:rPr>
              <a:t>Tax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chemeClr val="tx1"/>
                </a:solidFill>
              </a:rPr>
              <a:t>Parent’s current marital status</a:t>
            </a:r>
          </a:p>
          <a:p>
            <a:pPr algn="l"/>
            <a:endParaRPr lang="en-US" sz="3200" i="0" dirty="0">
              <a:solidFill>
                <a:schemeClr val="tx1"/>
              </a:solidFill>
            </a:endParaRPr>
          </a:p>
          <a:p>
            <a:pPr algn="l"/>
            <a:r>
              <a:rPr lang="en-US" sz="3200" i="0" dirty="0">
                <a:solidFill>
                  <a:schemeClr val="tx1"/>
                </a:solidFill>
              </a:rPr>
              <a:t>We often see families who have recently gone through a divorce, </a:t>
            </a:r>
          </a:p>
          <a:p>
            <a:pPr algn="l"/>
            <a:r>
              <a:rPr lang="en-US" sz="3200" i="0" dirty="0">
                <a:solidFill>
                  <a:schemeClr val="tx1"/>
                </a:solidFill>
              </a:rPr>
              <a:t>separation, or new marriage get selected</a:t>
            </a:r>
          </a:p>
          <a:p>
            <a:pPr algn="l"/>
            <a:endParaRPr lang="en-US" i="0" dirty="0">
              <a:solidFill>
                <a:schemeClr val="tx1"/>
              </a:solidFill>
            </a:endParaRPr>
          </a:p>
          <a:p>
            <a:pPr algn="l"/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90EC40-6811-4FFB-96EE-7FB1D2D390E2}"/>
              </a:ext>
            </a:extLst>
          </p:cNvPr>
          <p:cNvSpPr txBox="1">
            <a:spLocks/>
          </p:cNvSpPr>
          <p:nvPr/>
        </p:nvSpPr>
        <p:spPr>
          <a:xfrm>
            <a:off x="368192" y="318295"/>
            <a:ext cx="6489808" cy="14152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US" sz="32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90EC40-6811-4FFB-96EE-7FB1D2D390E2}"/>
              </a:ext>
            </a:extLst>
          </p:cNvPr>
          <p:cNvSpPr txBox="1">
            <a:spLocks/>
          </p:cNvSpPr>
          <p:nvPr/>
        </p:nvSpPr>
        <p:spPr>
          <a:xfrm>
            <a:off x="2512230" y="262585"/>
            <a:ext cx="6489808" cy="14152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US" sz="32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8DEFC28-212E-4B0E-BF4A-FBEAC85E5806}"/>
              </a:ext>
            </a:extLst>
          </p:cNvPr>
          <p:cNvSpPr txBox="1">
            <a:spLocks/>
          </p:cNvSpPr>
          <p:nvPr/>
        </p:nvSpPr>
        <p:spPr>
          <a:xfrm>
            <a:off x="1950392" y="388858"/>
            <a:ext cx="9419326" cy="1162709"/>
          </a:xfrm>
          <a:prstGeom prst="rect">
            <a:avLst/>
          </a:prstGeom>
        </p:spPr>
        <p:txBody>
          <a:bodyPr/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7200" b="1" i="0" dirty="0">
                <a:solidFill>
                  <a:srgbClr val="0232A2"/>
                </a:solidFill>
              </a:rPr>
              <a:t>Verification Basics</a:t>
            </a:r>
          </a:p>
        </p:txBody>
      </p:sp>
    </p:spTree>
    <p:extLst>
      <p:ext uri="{BB962C8B-B14F-4D97-AF65-F5344CB8AC3E}">
        <p14:creationId xmlns:p14="http://schemas.microsoft.com/office/powerpoint/2010/main" val="777016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hlinkClick r:id="rId2"/>
            <a:extLst>
              <a:ext uri="{FF2B5EF4-FFF2-40B4-BE49-F238E27FC236}">
                <a16:creationId xmlns:a16="http://schemas.microsoft.com/office/drawing/2014/main" id="{80CC9A5F-4943-4C79-8352-21FC4D0175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4392" b="4392"/>
          <a:stretch>
            <a:fillRect/>
          </a:stretch>
        </p:blipFill>
        <p:spPr>
          <a:xfrm>
            <a:off x="7639049" y="-23813"/>
            <a:ext cx="5402263" cy="980757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90EC40-6811-4FFB-96EE-7FB1D2D390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192" y="318295"/>
            <a:ext cx="6489808" cy="1415255"/>
          </a:xfrm>
        </p:spPr>
        <p:txBody>
          <a:bodyPr>
            <a:normAutofit/>
          </a:bodyPr>
          <a:lstStyle/>
          <a:p>
            <a:r>
              <a:rPr lang="en-US" sz="3200" dirty="0"/>
              <a:t>How we notify students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FD0D9F-3081-4001-9F2B-224FE2B8B4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66" y="895350"/>
            <a:ext cx="6415208" cy="4457700"/>
          </a:xfrm>
        </p:spPr>
        <p:txBody>
          <a:bodyPr>
            <a:normAutofit/>
          </a:bodyPr>
          <a:lstStyle/>
          <a:p>
            <a:r>
              <a:rPr lang="en-US" sz="2800" dirty="0"/>
              <a:t>Send an email to inform them about verification</a:t>
            </a:r>
          </a:p>
          <a:p>
            <a:endParaRPr lang="en-US" sz="1500" dirty="0"/>
          </a:p>
          <a:p>
            <a:r>
              <a:rPr lang="en-US" sz="2800" dirty="0"/>
              <a:t>Post To Do items on their Student Center</a:t>
            </a:r>
          </a:p>
          <a:p>
            <a:endParaRPr lang="en-US" sz="1500" dirty="0"/>
          </a:p>
          <a:p>
            <a:r>
              <a:rPr lang="en-US" sz="2800" dirty="0"/>
              <a:t>Send monthly reminder emails if we haven’t received the documents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B62B1E4-E3A4-4C8C-A134-971B7C4343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8341" y="5422317"/>
            <a:ext cx="5938634" cy="2993979"/>
          </a:xfrm>
        </p:spPr>
        <p:txBody>
          <a:bodyPr/>
          <a:lstStyle/>
          <a:p>
            <a:r>
              <a:rPr lang="en-US" dirty="0"/>
              <a:t>Documents and forms can be sent to us via:</a:t>
            </a:r>
          </a:p>
          <a:p>
            <a:r>
              <a:rPr lang="en-US" dirty="0"/>
              <a:t>US Mail</a:t>
            </a:r>
          </a:p>
          <a:p>
            <a:r>
              <a:rPr lang="en-US" dirty="0"/>
              <a:t>Fax 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In-person</a:t>
            </a:r>
          </a:p>
          <a:p>
            <a:endParaRPr lang="en-US" sz="1500" dirty="0"/>
          </a:p>
          <a:p>
            <a:r>
              <a:rPr lang="en-US"/>
              <a:t>*If </a:t>
            </a:r>
            <a:r>
              <a:rPr lang="en-US" dirty="0"/>
              <a:t>the document has Social Security numbers (i.e. tax returns) it cannot be submitted via email unless redacted*</a:t>
            </a:r>
          </a:p>
        </p:txBody>
      </p:sp>
    </p:spTree>
    <p:extLst>
      <p:ext uri="{BB962C8B-B14F-4D97-AF65-F5344CB8AC3E}">
        <p14:creationId xmlns:p14="http://schemas.microsoft.com/office/powerpoint/2010/main" val="19094234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0C752F-695A-4487-B3A4-3774BC365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895" y="489166"/>
            <a:ext cx="9352547" cy="1869023"/>
          </a:xfrm>
        </p:spPr>
        <p:txBody>
          <a:bodyPr/>
          <a:lstStyle/>
          <a:p>
            <a:r>
              <a:rPr lang="en-US" dirty="0"/>
              <a:t>Th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ED13E04-6866-4B75-9337-5785ACCF5FD9}"/>
              </a:ext>
            </a:extLst>
          </p:cNvPr>
          <p:cNvSpPr txBox="1">
            <a:spLocks/>
          </p:cNvSpPr>
          <p:nvPr/>
        </p:nvSpPr>
        <p:spPr>
          <a:xfrm>
            <a:off x="1273385" y="355182"/>
            <a:ext cx="10464804" cy="1313197"/>
          </a:xfrm>
          <a:prstGeom prst="rect">
            <a:avLst/>
          </a:prstGeom>
        </p:spPr>
        <p:txBody>
          <a:bodyPr/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6800" b="1" i="0" dirty="0">
                <a:solidFill>
                  <a:srgbClr val="0232A2"/>
                </a:solidFill>
              </a:rPr>
              <a:t>Pre-kickoff Thoughts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BDBC7-57C8-441C-8524-0E780A5F30F3}"/>
              </a:ext>
            </a:extLst>
          </p:cNvPr>
          <p:cNvSpPr txBox="1"/>
          <p:nvPr/>
        </p:nvSpPr>
        <p:spPr>
          <a:xfrm>
            <a:off x="465221" y="3082997"/>
            <a:ext cx="12320337" cy="3748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In one word, how are you feeling today?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What are you most excited about for the next year either personal or professional?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What is one thing that you are hoping to learn today?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523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5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8DEFC28-212E-4B0E-BF4A-FBEAC85E5806}"/>
              </a:ext>
            </a:extLst>
          </p:cNvPr>
          <p:cNvSpPr txBox="1">
            <a:spLocks/>
          </p:cNvSpPr>
          <p:nvPr/>
        </p:nvSpPr>
        <p:spPr>
          <a:xfrm>
            <a:off x="4422370" y="466711"/>
            <a:ext cx="8324735" cy="2559121"/>
          </a:xfrm>
          <a:prstGeom prst="rect">
            <a:avLst/>
          </a:prstGeom>
        </p:spPr>
        <p:txBody>
          <a:bodyPr/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r" hangingPunct="1"/>
            <a:r>
              <a:rPr lang="en-US" sz="7200" b="1" i="0" dirty="0">
                <a:solidFill>
                  <a:srgbClr val="0232A2"/>
                </a:solidFill>
              </a:rPr>
              <a:t>COVID </a:t>
            </a:r>
          </a:p>
          <a:p>
            <a:pPr algn="r" hangingPunct="1"/>
            <a:r>
              <a:rPr lang="en-US" sz="7200" b="1" i="0" dirty="0">
                <a:solidFill>
                  <a:srgbClr val="0232A2"/>
                </a:solidFill>
              </a:rPr>
              <a:t>Verification Relief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4097" y="3457366"/>
            <a:ext cx="11774466" cy="4209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dirty="0"/>
              <a:t>Signed tax returns can be used instead of the </a:t>
            </a:r>
          </a:p>
          <a:p>
            <a:pPr lvl="5" indent="0"/>
            <a:r>
              <a:rPr lang="en-US" dirty="0"/>
              <a:t>       Tax Return Transcript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Signature by</a:t>
            </a:r>
            <a:r>
              <a:rPr kumimoji="0" 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stylus and/or mouse allowed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baseline="0" dirty="0"/>
              <a:t>TYPED</a:t>
            </a:r>
            <a:r>
              <a:rPr lang="en-US" dirty="0"/>
              <a:t> SIGNATURES ARE STILL NOT ALLOWED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dirty="0"/>
              <a:t>Some forms no longer need to be notarized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88316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281E91-5A70-4636-ABDA-2EDF91B84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6351" y="273723"/>
            <a:ext cx="5072113" cy="824155"/>
          </a:xfrm>
        </p:spPr>
        <p:txBody>
          <a:bodyPr/>
          <a:lstStyle/>
          <a:p>
            <a:r>
              <a:rPr lang="en-US" sz="5000" b="1" i="0" dirty="0">
                <a:solidFill>
                  <a:srgbClr val="0232A2"/>
                </a:solidFill>
              </a:rPr>
              <a:t>Tax</a:t>
            </a:r>
            <a:r>
              <a:rPr lang="en-US" sz="5000" b="1" dirty="0">
                <a:solidFill>
                  <a:srgbClr val="0232A2"/>
                </a:solidFill>
              </a:rPr>
              <a:t> </a:t>
            </a:r>
            <a:r>
              <a:rPr lang="en-US" sz="5000" b="1" i="0" dirty="0">
                <a:solidFill>
                  <a:srgbClr val="0232A2"/>
                </a:solidFill>
              </a:rPr>
              <a:t>Help Guides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656EBC-8651-4889-BAB3-2A51B062D676}"/>
              </a:ext>
            </a:extLst>
          </p:cNvPr>
          <p:cNvGrpSpPr/>
          <p:nvPr/>
        </p:nvGrpSpPr>
        <p:grpSpPr>
          <a:xfrm>
            <a:off x="0" y="1514474"/>
            <a:ext cx="13004800" cy="7038976"/>
            <a:chOff x="0" y="0"/>
            <a:chExt cx="9729470" cy="55530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FD79CD-CFAD-4291-A781-B8183A19B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729470" cy="55530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7A0F50-DB51-4D36-B156-F035B7398A22}"/>
                </a:ext>
              </a:extLst>
            </p:cNvPr>
            <p:cNvSpPr/>
            <p:nvPr/>
          </p:nvSpPr>
          <p:spPr>
            <a:xfrm>
              <a:off x="133350" y="1162050"/>
              <a:ext cx="2295525" cy="10287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E0CA97-FFC1-4A70-B274-9ADF1B523B0B}"/>
                </a:ext>
              </a:extLst>
            </p:cNvPr>
            <p:cNvSpPr/>
            <p:nvPr/>
          </p:nvSpPr>
          <p:spPr>
            <a:xfrm>
              <a:off x="219075" y="3533775"/>
              <a:ext cx="1733550" cy="485775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Graphic 4" descr="Arrow Counterclockwise curve">
              <a:extLst>
                <a:ext uri="{FF2B5EF4-FFF2-40B4-BE49-F238E27FC236}">
                  <a16:creationId xmlns:a16="http://schemas.microsoft.com/office/drawing/2014/main" id="{A1F3A3D9-CAD1-472A-B267-211A7FFF7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14725" y="3295650"/>
              <a:ext cx="914400" cy="914400"/>
            </a:xfrm>
            <a:prstGeom prst="rect">
              <a:avLst/>
            </a:prstGeom>
          </p:spPr>
        </p:pic>
        <p:pic>
          <p:nvPicPr>
            <p:cNvPr id="8" name="Graphic 5" descr="Arrow Counterclockwise curve">
              <a:extLst>
                <a:ext uri="{FF2B5EF4-FFF2-40B4-BE49-F238E27FC236}">
                  <a16:creationId xmlns:a16="http://schemas.microsoft.com/office/drawing/2014/main" id="{622526DF-4F4E-43AC-88A5-9D92997B3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83355">
              <a:off x="2505075" y="4038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68562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7717B9-F8DB-47E3-AFCE-A1AF85352145}"/>
              </a:ext>
            </a:extLst>
          </p:cNvPr>
          <p:cNvSpPr txBox="1"/>
          <p:nvPr/>
        </p:nvSpPr>
        <p:spPr>
          <a:xfrm>
            <a:off x="5554118" y="4097624"/>
            <a:ext cx="1896564" cy="11011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2" tIns="27092" rIns="27092" bIns="27092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800" dirty="0"/>
              <a:t>Q&amp;A</a:t>
            </a:r>
            <a:endParaRPr kumimoji="0" lang="en-US" sz="6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1882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0BF2A-B7F4-4C1A-A3F1-AF5183A1A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644" y="170410"/>
            <a:ext cx="11887200" cy="2136989"/>
          </a:xfrm>
        </p:spPr>
        <p:txBody>
          <a:bodyPr/>
          <a:lstStyle/>
          <a:p>
            <a:r>
              <a:rPr lang="en-US" dirty="0"/>
              <a:t>Break out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ED5DF-F738-4395-96A9-2739D32B6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60" y="2463524"/>
            <a:ext cx="5605913" cy="5348470"/>
          </a:xfrm>
        </p:spPr>
        <p:txBody>
          <a:bodyPr/>
          <a:lstStyle/>
          <a:p>
            <a:r>
              <a:rPr lang="en-US" sz="15000" b="1" i="0" dirty="0"/>
              <a:t>A</a:t>
            </a:r>
          </a:p>
          <a:p>
            <a:endParaRPr lang="en-US" sz="5000" b="1" i="0" dirty="0"/>
          </a:p>
          <a:p>
            <a:pPr algn="just"/>
            <a:r>
              <a:rPr lang="en-US" sz="4800" i="0" dirty="0"/>
              <a:t>How Jumpstart </a:t>
            </a:r>
          </a:p>
          <a:p>
            <a:pPr algn="just"/>
            <a:r>
              <a:rPr lang="en-US" sz="4800" i="0" dirty="0"/>
              <a:t>Credits affect future </a:t>
            </a:r>
          </a:p>
          <a:p>
            <a:pPr algn="just"/>
            <a:r>
              <a:rPr lang="en-US" sz="4800" i="0" dirty="0"/>
              <a:t>financial aid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35632B3-8639-4A40-8F23-9363B721B530}"/>
              </a:ext>
            </a:extLst>
          </p:cNvPr>
          <p:cNvSpPr txBox="1">
            <a:spLocks/>
          </p:cNvSpPr>
          <p:nvPr/>
        </p:nvSpPr>
        <p:spPr>
          <a:xfrm>
            <a:off x="7245004" y="2462113"/>
            <a:ext cx="5323840" cy="5348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2" tIns="27092" rIns="27092" bIns="27092" anchor="ctr">
            <a:spAutoFit/>
          </a:bodyPr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15000" b="1" i="0" dirty="0"/>
              <a:t>B</a:t>
            </a:r>
          </a:p>
          <a:p>
            <a:pPr hangingPunct="1"/>
            <a:endParaRPr lang="en-US" sz="5000" b="1" i="0" dirty="0"/>
          </a:p>
          <a:p>
            <a:pPr hangingPunct="1"/>
            <a:r>
              <a:rPr lang="en-US" sz="4800" i="0" dirty="0"/>
              <a:t>At risk and vulnerable students</a:t>
            </a:r>
          </a:p>
        </p:txBody>
      </p:sp>
    </p:spTree>
    <p:extLst>
      <p:ext uri="{BB962C8B-B14F-4D97-AF65-F5344CB8AC3E}">
        <p14:creationId xmlns:p14="http://schemas.microsoft.com/office/powerpoint/2010/main" val="26423923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0BF2A-B7F4-4C1A-A3F1-AF5183A1A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385" y="-206442"/>
            <a:ext cx="10464804" cy="2136989"/>
          </a:xfrm>
        </p:spPr>
        <p:txBody>
          <a:bodyPr/>
          <a:lstStyle/>
          <a:p>
            <a:r>
              <a:rPr lang="en-US" dirty="0"/>
              <a:t>Break out #2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ED5DF-F738-4395-96A9-2739D32B6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1465" y="2462113"/>
            <a:ext cx="4812426" cy="4609806"/>
          </a:xfrm>
        </p:spPr>
        <p:txBody>
          <a:bodyPr/>
          <a:lstStyle/>
          <a:p>
            <a:r>
              <a:rPr lang="en-US" sz="15000" b="1" i="0" dirty="0"/>
              <a:t>A</a:t>
            </a:r>
          </a:p>
          <a:p>
            <a:endParaRPr lang="en-US" sz="5000" b="1" i="0" dirty="0"/>
          </a:p>
          <a:p>
            <a:pPr algn="just"/>
            <a:r>
              <a:rPr lang="en-US" sz="4800" i="0" dirty="0"/>
              <a:t>Admissions Next </a:t>
            </a:r>
          </a:p>
          <a:p>
            <a:pPr algn="just"/>
            <a:r>
              <a:rPr lang="en-US" sz="4800" i="0" dirty="0"/>
              <a:t>Steps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35632B3-8639-4A40-8F23-9363B721B530}"/>
              </a:ext>
            </a:extLst>
          </p:cNvPr>
          <p:cNvSpPr txBox="1">
            <a:spLocks/>
          </p:cNvSpPr>
          <p:nvPr/>
        </p:nvSpPr>
        <p:spPr>
          <a:xfrm>
            <a:off x="6799808" y="2431722"/>
            <a:ext cx="5885411" cy="608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2" tIns="27092" rIns="27092" bIns="27092" anchor="ctr">
            <a:spAutoFit/>
          </a:bodyPr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15000" b="1" i="0" dirty="0"/>
              <a:t>B</a:t>
            </a:r>
          </a:p>
          <a:p>
            <a:pPr hangingPunct="1"/>
            <a:endParaRPr lang="en-US" sz="5000" b="1" i="0" dirty="0"/>
          </a:p>
          <a:p>
            <a:pPr hangingPunct="1"/>
            <a:r>
              <a:rPr lang="en-US" sz="4800" i="0" dirty="0"/>
              <a:t>Supporting undocumented families and international students</a:t>
            </a:r>
          </a:p>
        </p:txBody>
      </p:sp>
    </p:spTree>
    <p:extLst>
      <p:ext uri="{BB962C8B-B14F-4D97-AF65-F5344CB8AC3E}">
        <p14:creationId xmlns:p14="http://schemas.microsoft.com/office/powerpoint/2010/main" val="185893200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4994-1286-4232-8A2D-F7C7A54E1971}"/>
              </a:ext>
            </a:extLst>
          </p:cNvPr>
          <p:cNvSpPr txBox="1"/>
          <p:nvPr/>
        </p:nvSpPr>
        <p:spPr>
          <a:xfrm>
            <a:off x="159027" y="709714"/>
            <a:ext cx="12390782" cy="20860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Closin</a:t>
            </a:r>
            <a:r>
              <a:rPr lang="en-US" sz="6600" b="1" dirty="0">
                <a:solidFill>
                  <a:schemeClr val="bg1"/>
                </a:solidFill>
              </a:rPr>
              <a:t>g Remarks Before the Final Breakout</a:t>
            </a: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98A2C-327F-4397-90B4-C8A16E686C41}"/>
              </a:ext>
            </a:extLst>
          </p:cNvPr>
          <p:cNvSpPr txBox="1"/>
          <p:nvPr/>
        </p:nvSpPr>
        <p:spPr>
          <a:xfrm>
            <a:off x="1695450" y="7550079"/>
            <a:ext cx="10096500" cy="978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Have more questions? Please email us at Sunnywallace@boisestate.edu</a:t>
            </a:r>
          </a:p>
        </p:txBody>
      </p:sp>
    </p:spTree>
    <p:extLst>
      <p:ext uri="{BB962C8B-B14F-4D97-AF65-F5344CB8AC3E}">
        <p14:creationId xmlns:p14="http://schemas.microsoft.com/office/powerpoint/2010/main" val="7300831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0BF2A-B7F4-4C1A-A3F1-AF5183A1A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644" y="170410"/>
            <a:ext cx="11887200" cy="2136989"/>
          </a:xfrm>
        </p:spPr>
        <p:txBody>
          <a:bodyPr/>
          <a:lstStyle/>
          <a:p>
            <a:r>
              <a:rPr lang="en-US" dirty="0"/>
              <a:t>Final Break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ED5DF-F738-4395-96A9-2739D32B6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5337" y="2467106"/>
            <a:ext cx="3673461" cy="4609806"/>
          </a:xfrm>
        </p:spPr>
        <p:txBody>
          <a:bodyPr/>
          <a:lstStyle/>
          <a:p>
            <a:r>
              <a:rPr lang="en-US" sz="15000" b="1" i="0" dirty="0"/>
              <a:t>A</a:t>
            </a:r>
          </a:p>
          <a:p>
            <a:endParaRPr lang="en-US" sz="5000" b="1" i="0" dirty="0"/>
          </a:p>
          <a:p>
            <a:pPr algn="just"/>
            <a:r>
              <a:rPr lang="en-US" sz="4800" i="0" dirty="0"/>
              <a:t>Beginner </a:t>
            </a:r>
          </a:p>
          <a:p>
            <a:pPr algn="just"/>
            <a:r>
              <a:rPr lang="en-US" sz="4800" i="0" dirty="0"/>
              <a:t>Roundtable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35632B3-8639-4A40-8F23-9363B721B530}"/>
              </a:ext>
            </a:extLst>
          </p:cNvPr>
          <p:cNvSpPr txBox="1">
            <a:spLocks/>
          </p:cNvSpPr>
          <p:nvPr/>
        </p:nvSpPr>
        <p:spPr>
          <a:xfrm>
            <a:off x="7245004" y="2465695"/>
            <a:ext cx="5323840" cy="460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2" tIns="27092" rIns="27092" bIns="27092" anchor="ctr">
            <a:spAutoFit/>
          </a:bodyPr>
          <a:lstStyle>
            <a:lvl1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15000" b="1" i="0" dirty="0"/>
              <a:t>B</a:t>
            </a:r>
          </a:p>
          <a:p>
            <a:pPr hangingPunct="1"/>
            <a:endParaRPr lang="en-US" sz="5000" b="1" i="0" dirty="0"/>
          </a:p>
          <a:p>
            <a:pPr hangingPunct="1"/>
            <a:r>
              <a:rPr lang="en-US" sz="4800" i="0" dirty="0"/>
              <a:t>Intermediate </a:t>
            </a:r>
          </a:p>
          <a:p>
            <a:pPr hangingPunct="1"/>
            <a:r>
              <a:rPr lang="en-US" sz="4800" i="0" dirty="0"/>
              <a:t>Roundtable</a:t>
            </a:r>
          </a:p>
        </p:txBody>
      </p:sp>
    </p:spTree>
    <p:extLst>
      <p:ext uri="{BB962C8B-B14F-4D97-AF65-F5344CB8AC3E}">
        <p14:creationId xmlns:p14="http://schemas.microsoft.com/office/powerpoint/2010/main" val="25441593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42EE1-E7B5-4D98-A20E-1707DA054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CHANGES TO THE 22-23 </a:t>
            </a:r>
            <a:r>
              <a:rPr lang="en-US" b="1" dirty="0" err="1"/>
              <a:t>fafsa</a:t>
            </a:r>
            <a:r>
              <a:rPr lang="en-US" b="1" dirty="0"/>
              <a:t> AND COMMON ERRORS</a:t>
            </a:r>
          </a:p>
        </p:txBody>
      </p:sp>
    </p:spTree>
    <p:extLst>
      <p:ext uri="{BB962C8B-B14F-4D97-AF65-F5344CB8AC3E}">
        <p14:creationId xmlns:p14="http://schemas.microsoft.com/office/powerpoint/2010/main" val="25363951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C59B65-D1D3-405D-B758-94E24B25A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Errors Poll</a:t>
            </a:r>
          </a:p>
        </p:txBody>
      </p:sp>
    </p:spTree>
    <p:extLst>
      <p:ext uri="{BB962C8B-B14F-4D97-AF65-F5344CB8AC3E}">
        <p14:creationId xmlns:p14="http://schemas.microsoft.com/office/powerpoint/2010/main" val="30166192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8A18A-B89E-48FB-9908-61E1C122B5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708" y="568411"/>
            <a:ext cx="12430897" cy="8452021"/>
          </a:xfrm>
        </p:spPr>
        <p:txBody>
          <a:bodyPr anchor="t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en-US" sz="2800" dirty="0"/>
          </a:p>
          <a:p>
            <a:pPr lvl="3" algn="l"/>
            <a:r>
              <a:rPr lang="en-US" sz="3300" i="0" dirty="0"/>
              <a:t>1. Incorrect or missing FAFSA parent</a:t>
            </a:r>
          </a:p>
          <a:p>
            <a:pPr lvl="3" algn="l"/>
            <a:endParaRPr lang="en-US" sz="2500" dirty="0"/>
          </a:p>
          <a:p>
            <a:pPr lvl="3" algn="l"/>
            <a:endParaRPr lang="en-US" sz="3300" dirty="0"/>
          </a:p>
          <a:p>
            <a:pPr lvl="3" algn="l"/>
            <a:r>
              <a:rPr lang="en-US" sz="3300" i="0" dirty="0"/>
              <a:t>2. Incorrect parent marital status</a:t>
            </a:r>
          </a:p>
          <a:p>
            <a:pPr lvl="3" algn="l"/>
            <a:endParaRPr lang="en-US" sz="2500" dirty="0"/>
          </a:p>
          <a:p>
            <a:pPr lvl="3" algn="l"/>
            <a:endParaRPr lang="en-US" sz="3300" dirty="0"/>
          </a:p>
          <a:p>
            <a:pPr lvl="3" algn="l"/>
            <a:r>
              <a:rPr lang="en-US" sz="3300" i="0" dirty="0"/>
              <a:t>3. Answering Yes incorrectly for dependency questions (adoption, foster care, military, </a:t>
            </a:r>
            <a:r>
              <a:rPr lang="en-US" sz="3300" i="0" dirty="0" err="1"/>
              <a:t>etc</a:t>
            </a:r>
            <a:r>
              <a:rPr lang="en-US" sz="3300" i="0" dirty="0"/>
              <a:t>)</a:t>
            </a:r>
          </a:p>
          <a:p>
            <a:pPr lvl="3" algn="l"/>
            <a:endParaRPr lang="en-US" sz="2500" i="0" dirty="0"/>
          </a:p>
          <a:p>
            <a:pPr lvl="3" algn="l"/>
            <a:endParaRPr lang="en-US" sz="3300" i="0" dirty="0"/>
          </a:p>
          <a:p>
            <a:pPr lvl="3" algn="l"/>
            <a:r>
              <a:rPr lang="en-US" sz="3300" i="0" dirty="0"/>
              <a:t>4. Asset questions</a:t>
            </a:r>
          </a:p>
          <a:p>
            <a:pPr lvl="3" algn="l"/>
            <a:endParaRPr lang="en-US" sz="3300" i="0" dirty="0"/>
          </a:p>
          <a:p>
            <a:pPr lvl="3" algn="l"/>
            <a:endParaRPr lang="en-US" sz="2500" i="0" dirty="0"/>
          </a:p>
          <a:p>
            <a:pPr lvl="3" algn="l"/>
            <a:r>
              <a:rPr lang="en-US" sz="3300" i="0" dirty="0"/>
              <a:t>5. Taxable scholarship &amp; grants, education credits, veteran’s disability, social security</a:t>
            </a:r>
          </a:p>
        </p:txBody>
      </p:sp>
    </p:spTree>
    <p:extLst>
      <p:ext uri="{BB962C8B-B14F-4D97-AF65-F5344CB8AC3E}">
        <p14:creationId xmlns:p14="http://schemas.microsoft.com/office/powerpoint/2010/main" val="34250264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E0E8A-58A2-4203-B606-5B580D838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687" y="458382"/>
            <a:ext cx="10464804" cy="10684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Special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7848C-0665-4305-8127-7D3838D73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702" y="1526876"/>
            <a:ext cx="12455611" cy="6776865"/>
          </a:xfrm>
        </p:spPr>
        <p:txBody>
          <a:bodyPr anchor="t">
            <a:normAutofit/>
          </a:bodyPr>
          <a:lstStyle/>
          <a:p>
            <a:r>
              <a:rPr lang="en-US" sz="3200" i="0" dirty="0"/>
              <a:t>Where their FAFSA income may not be reflective of their current </a:t>
            </a:r>
          </a:p>
          <a:p>
            <a:r>
              <a:rPr lang="en-US" sz="3200" i="0" dirty="0"/>
              <a:t>financial situation.</a:t>
            </a:r>
          </a:p>
          <a:p>
            <a:endParaRPr lang="en-US" sz="3200" i="0" dirty="0"/>
          </a:p>
          <a:p>
            <a:endParaRPr lang="en-US" sz="3200" i="0" dirty="0"/>
          </a:p>
          <a:p>
            <a:pPr algn="l"/>
            <a:r>
              <a:rPr lang="en-US" sz="3200" i="0" dirty="0"/>
              <a:t>1</a:t>
            </a:r>
            <a:r>
              <a:rPr lang="en-US" sz="3200" i="0" baseline="30000" dirty="0"/>
              <a:t>st</a:t>
            </a:r>
            <a:r>
              <a:rPr lang="en-US" sz="3200" i="0" dirty="0"/>
              <a:t> option: Actual 2021 Income Review. Available May 1, 2022</a:t>
            </a:r>
          </a:p>
          <a:p>
            <a:pPr algn="l"/>
            <a:endParaRPr lang="en-US" sz="3200" i="0" dirty="0"/>
          </a:p>
          <a:p>
            <a:pPr algn="l"/>
            <a:r>
              <a:rPr lang="en-US" sz="3200" i="0" dirty="0"/>
              <a:t>2</a:t>
            </a:r>
            <a:r>
              <a:rPr lang="en-US" sz="3200" i="0" baseline="30000" dirty="0"/>
              <a:t>nd</a:t>
            </a:r>
            <a:r>
              <a:rPr lang="en-US" sz="3200" i="0" dirty="0"/>
              <a:t> option: Estimated Income Review. Available September 6, 2022</a:t>
            </a:r>
          </a:p>
          <a:p>
            <a:pPr algn="l"/>
            <a:endParaRPr lang="en-US" sz="3200" i="0" dirty="0"/>
          </a:p>
          <a:p>
            <a:pPr algn="l"/>
            <a:r>
              <a:rPr lang="en-US" sz="3200" i="0" dirty="0"/>
              <a:t>3</a:t>
            </a:r>
            <a:r>
              <a:rPr lang="en-US" sz="3200" i="0" baseline="30000" dirty="0"/>
              <a:t>rd</a:t>
            </a:r>
            <a:r>
              <a:rPr lang="en-US" sz="3200" i="0" dirty="0"/>
              <a:t> option: Actual 2022 Income Review. Available February 1, 2023</a:t>
            </a:r>
          </a:p>
          <a:p>
            <a:pPr algn="l"/>
            <a:endParaRPr lang="en-US" sz="3200" i="0" dirty="0"/>
          </a:p>
          <a:p>
            <a:pPr algn="l"/>
            <a:r>
              <a:rPr lang="en-US" sz="3200" i="0" dirty="0"/>
              <a:t>Less common: Recommend a one-on-one appointment with a </a:t>
            </a:r>
          </a:p>
          <a:p>
            <a:pPr algn="l"/>
            <a:r>
              <a:rPr lang="en-US" sz="3200" i="0" dirty="0"/>
              <a:t>counselor to determine alternative options.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927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14F44-CAD4-4B32-9EC7-9BECBE90A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829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26D814-E0B8-4285-A92A-598DDD5F82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2757" y="706078"/>
            <a:ext cx="6771502" cy="3865922"/>
          </a:xfrm>
        </p:spPr>
        <p:txBody>
          <a:bodyPr/>
          <a:lstStyle/>
          <a:p>
            <a:r>
              <a:rPr lang="en-US" b="1" dirty="0"/>
              <a:t>Financial Aid Options and opportunities</a:t>
            </a:r>
          </a:p>
          <a:p>
            <a:r>
              <a:rPr lang="en-US" b="1" dirty="0"/>
              <a:t>(GAP funding)</a:t>
            </a:r>
          </a:p>
        </p:txBody>
      </p:sp>
    </p:spTree>
    <p:extLst>
      <p:ext uri="{BB962C8B-B14F-4D97-AF65-F5344CB8AC3E}">
        <p14:creationId xmlns:p14="http://schemas.microsoft.com/office/powerpoint/2010/main" val="40954372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028E5-FCF9-4D67-A064-21F4269F15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Gap Funding Poll</a:t>
            </a:r>
          </a:p>
        </p:txBody>
      </p:sp>
    </p:spTree>
    <p:extLst>
      <p:ext uri="{BB962C8B-B14F-4D97-AF65-F5344CB8AC3E}">
        <p14:creationId xmlns:p14="http://schemas.microsoft.com/office/powerpoint/2010/main" val="31468984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EA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EA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745</Words>
  <Application>Microsoft Office PowerPoint</Application>
  <PresentationFormat>Custom</PresentationFormat>
  <Paragraphs>155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Helvetica Neue Medium</vt:lpstr>
      <vt:lpstr>Verdana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Miller</dc:creator>
  <cp:lastModifiedBy>Daniel Lemus</cp:lastModifiedBy>
  <cp:revision>26</cp:revision>
  <dcterms:created xsi:type="dcterms:W3CDTF">2020-11-05T15:02:21Z</dcterms:created>
  <dcterms:modified xsi:type="dcterms:W3CDTF">2021-10-19T19:43:23Z</dcterms:modified>
</cp:coreProperties>
</file>