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8" r:id="rId1"/>
  </p:sldMasterIdLst>
  <p:notesMasterIdLst>
    <p:notesMasterId r:id="rId3"/>
  </p:notesMasterIdLst>
  <p:sldIdLst>
    <p:sldId id="256" r:id="rId2"/>
  </p:sldIdLst>
  <p:sldSz cx="40233600" cy="32918400"/>
  <p:notesSz cx="7004050" cy="929005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430" userDrawn="1">
          <p15:clr>
            <a:srgbClr val="A4A3A4"/>
          </p15:clr>
        </p15:guide>
        <p15:guide id="2" pos="27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11"/>
    <a:srgbClr val="FFFFFF"/>
    <a:srgbClr val="FA0000"/>
    <a:srgbClr val="FF1111"/>
    <a:srgbClr val="FE3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BA36F-69EE-4602-9480-DEA8693FC6DF}" v="21" dt="2021-04-09T20:01:11.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5" autoAdjust="0"/>
    <p:restoredTop sz="92620" autoAdjust="0"/>
  </p:normalViewPr>
  <p:slideViewPr>
    <p:cSldViewPr>
      <p:cViewPr varScale="1">
        <p:scale>
          <a:sx n="18" d="100"/>
          <a:sy n="18" d="100"/>
        </p:scale>
        <p:origin x="1452" y="102"/>
      </p:cViewPr>
      <p:guideLst>
        <p:guide orient="horz" pos="2430"/>
        <p:guide pos="2755"/>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arclay" userId="d93d0eb34e1066a6" providerId="LiveId" clId="{70FBA36F-69EE-4602-9480-DEA8693FC6DF}"/>
    <pc:docChg chg="undo redo custSel modSld">
      <pc:chgData name="matt barclay" userId="d93d0eb34e1066a6" providerId="LiveId" clId="{70FBA36F-69EE-4602-9480-DEA8693FC6DF}" dt="2021-04-12T14:26:28.254" v="711" actId="20577"/>
      <pc:docMkLst>
        <pc:docMk/>
      </pc:docMkLst>
      <pc:sldChg chg="modSp mod">
        <pc:chgData name="matt barclay" userId="d93d0eb34e1066a6" providerId="LiveId" clId="{70FBA36F-69EE-4602-9480-DEA8693FC6DF}" dt="2021-04-12T14:26:28.254" v="711" actId="20577"/>
        <pc:sldMkLst>
          <pc:docMk/>
          <pc:sldMk cId="0" sldId="256"/>
        </pc:sldMkLst>
        <pc:spChg chg="mod">
          <ac:chgData name="matt barclay" userId="d93d0eb34e1066a6" providerId="LiveId" clId="{70FBA36F-69EE-4602-9480-DEA8693FC6DF}" dt="2021-04-09T20:02:23.330" v="692" actId="208"/>
          <ac:spMkLst>
            <pc:docMk/>
            <pc:sldMk cId="0" sldId="256"/>
            <ac:spMk id="32" creationId="{127B3E38-B1E2-431D-AC94-CA43AC74F697}"/>
          </ac:spMkLst>
        </pc:spChg>
        <pc:spChg chg="mod">
          <ac:chgData name="matt barclay" userId="d93d0eb34e1066a6" providerId="LiveId" clId="{70FBA36F-69EE-4602-9480-DEA8693FC6DF}" dt="2021-04-12T14:26:04.215" v="710" actId="20577"/>
          <ac:spMkLst>
            <pc:docMk/>
            <pc:sldMk cId="0" sldId="256"/>
            <ac:spMk id="77" creationId="{5B2CCA02-32BA-4A07-88EB-DB87B82B8794}"/>
          </ac:spMkLst>
        </pc:spChg>
        <pc:spChg chg="mod">
          <ac:chgData name="matt barclay" userId="d93d0eb34e1066a6" providerId="LiveId" clId="{70FBA36F-69EE-4602-9480-DEA8693FC6DF}" dt="2021-04-09T19:57:07.738" v="680" actId="13926"/>
          <ac:spMkLst>
            <pc:docMk/>
            <pc:sldMk cId="0" sldId="256"/>
            <ac:spMk id="78" creationId="{B8D1E484-40B0-43CA-AA4C-5C134E4F0A44}"/>
          </ac:spMkLst>
        </pc:spChg>
        <pc:spChg chg="mod">
          <ac:chgData name="matt barclay" userId="d93d0eb34e1066a6" providerId="LiveId" clId="{70FBA36F-69EE-4602-9480-DEA8693FC6DF}" dt="2021-04-09T20:02:23.330" v="692" actId="208"/>
          <ac:spMkLst>
            <pc:docMk/>
            <pc:sldMk cId="0" sldId="256"/>
            <ac:spMk id="79" creationId="{8B77D4BF-94C4-4BEA-9B7E-D54D9B63BFEC}"/>
          </ac:spMkLst>
        </pc:spChg>
        <pc:spChg chg="mod ord">
          <ac:chgData name="matt barclay" userId="d93d0eb34e1066a6" providerId="LiveId" clId="{70FBA36F-69EE-4602-9480-DEA8693FC6DF}" dt="2021-04-09T20:02:23.330" v="692" actId="208"/>
          <ac:spMkLst>
            <pc:docMk/>
            <pc:sldMk cId="0" sldId="256"/>
            <ac:spMk id="81" creationId="{96F0D20C-873F-4380-8C91-8592C877DF05}"/>
          </ac:spMkLst>
        </pc:spChg>
        <pc:spChg chg="mod">
          <ac:chgData name="matt barclay" userId="d93d0eb34e1066a6" providerId="LiveId" clId="{70FBA36F-69EE-4602-9480-DEA8693FC6DF}" dt="2021-04-09T20:01:11.028" v="690" actId="1076"/>
          <ac:spMkLst>
            <pc:docMk/>
            <pc:sldMk cId="0" sldId="256"/>
            <ac:spMk id="84" creationId="{2BD61F5A-002F-40DD-9695-BF089C23DFF6}"/>
          </ac:spMkLst>
        </pc:spChg>
        <pc:spChg chg="mod">
          <ac:chgData name="matt barclay" userId="d93d0eb34e1066a6" providerId="LiveId" clId="{70FBA36F-69EE-4602-9480-DEA8693FC6DF}" dt="2021-04-12T14:26:28.254" v="711" actId="20577"/>
          <ac:spMkLst>
            <pc:docMk/>
            <pc:sldMk cId="0" sldId="256"/>
            <ac:spMk id="90" creationId="{7B361F54-0E90-4CD4-8A3C-F16536BA4130}"/>
          </ac:spMkLst>
        </pc:spChg>
        <pc:spChg chg="mod">
          <ac:chgData name="matt barclay" userId="d93d0eb34e1066a6" providerId="LiveId" clId="{70FBA36F-69EE-4602-9480-DEA8693FC6DF}" dt="2021-04-09T19:54:17.318" v="668" actId="13926"/>
          <ac:spMkLst>
            <pc:docMk/>
            <pc:sldMk cId="0" sldId="256"/>
            <ac:spMk id="112" creationId="{14F888B6-1BF4-4350-BA43-5FE9017C8ABA}"/>
          </ac:spMkLst>
        </pc:spChg>
        <pc:spChg chg="mod">
          <ac:chgData name="matt barclay" userId="d93d0eb34e1066a6" providerId="LiveId" clId="{70FBA36F-69EE-4602-9480-DEA8693FC6DF}" dt="2021-04-09T19:44:58.098" v="430" actId="14100"/>
          <ac:spMkLst>
            <pc:docMk/>
            <pc:sldMk cId="0" sldId="256"/>
            <ac:spMk id="113" creationId="{53C3DFD9-5D19-417D-8FE7-DA8CABBB43C6}"/>
          </ac:spMkLst>
        </pc:spChg>
        <pc:spChg chg="mod">
          <ac:chgData name="matt barclay" userId="d93d0eb34e1066a6" providerId="LiveId" clId="{70FBA36F-69EE-4602-9480-DEA8693FC6DF}" dt="2021-04-09T20:02:23.330" v="692" actId="208"/>
          <ac:spMkLst>
            <pc:docMk/>
            <pc:sldMk cId="0" sldId="256"/>
            <ac:spMk id="119" creationId="{F7E3E359-53AA-468B-8194-020EC32CE487}"/>
          </ac:spMkLst>
        </pc:spChg>
        <pc:spChg chg="mod">
          <ac:chgData name="matt barclay" userId="d93d0eb34e1066a6" providerId="LiveId" clId="{70FBA36F-69EE-4602-9480-DEA8693FC6DF}" dt="2021-04-09T20:10:08.190" v="706" actId="13926"/>
          <ac:spMkLst>
            <pc:docMk/>
            <pc:sldMk cId="0" sldId="256"/>
            <ac:spMk id="123" creationId="{B7176AD2-8F6D-4264-BADA-A7B20392F22E}"/>
          </ac:spMkLst>
        </pc:spChg>
        <pc:spChg chg="mod">
          <ac:chgData name="matt barclay" userId="d93d0eb34e1066a6" providerId="LiveId" clId="{70FBA36F-69EE-4602-9480-DEA8693FC6DF}" dt="2021-04-09T20:01:11.028" v="690" actId="1076"/>
          <ac:spMkLst>
            <pc:docMk/>
            <pc:sldMk cId="0" sldId="256"/>
            <ac:spMk id="124" creationId="{7C7BDBCA-5DA4-475F-8D42-E9C911CF483F}"/>
          </ac:spMkLst>
        </pc:spChg>
        <pc:spChg chg="mod">
          <ac:chgData name="matt barclay" userId="d93d0eb34e1066a6" providerId="LiveId" clId="{70FBA36F-69EE-4602-9480-DEA8693FC6DF}" dt="2021-04-09T18:57:44.081" v="25" actId="1076"/>
          <ac:spMkLst>
            <pc:docMk/>
            <pc:sldMk cId="0" sldId="256"/>
            <ac:spMk id="126" creationId="{061DE6C7-5521-4858-890C-39F0FD23A0CC}"/>
          </ac:spMkLst>
        </pc:spChg>
        <pc:spChg chg="mod">
          <ac:chgData name="matt barclay" userId="d93d0eb34e1066a6" providerId="LiveId" clId="{70FBA36F-69EE-4602-9480-DEA8693FC6DF}" dt="2021-04-09T19:59:25.951" v="682" actId="1076"/>
          <ac:spMkLst>
            <pc:docMk/>
            <pc:sldMk cId="0" sldId="256"/>
            <ac:spMk id="128" creationId="{FDB061DD-CF84-4053-AB5C-90701DD5D913}"/>
          </ac:spMkLst>
        </pc:spChg>
        <pc:picChg chg="mod">
          <ac:chgData name="matt barclay" userId="d93d0eb34e1066a6" providerId="LiveId" clId="{70FBA36F-69EE-4602-9480-DEA8693FC6DF}" dt="2021-04-09T19:41:05.353" v="398" actId="1076"/>
          <ac:picMkLst>
            <pc:docMk/>
            <pc:sldMk cId="0" sldId="256"/>
            <ac:picMk id="121" creationId="{41A821F6-F060-4A25-BCCC-9478897159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8B4EC7F8-58D6-491C-9D00-B340951AC1E7}"/>
              </a:ext>
            </a:extLst>
          </p:cNvPr>
          <p:cNvSpPr txBox="1">
            <a:spLocks noChangeArrowheads="1"/>
          </p:cNvSpP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D24B66A9-F45D-4316-B044-B2AE57E24D63}"/>
              </a:ext>
            </a:extLst>
          </p:cNvPr>
          <p:cNvSpPr>
            <a:spLocks noGrp="1" noChangeArrowheads="1"/>
          </p:cNvSpPr>
          <p:nvPr>
            <p:ph type="dt"/>
          </p:nvPr>
        </p:nvSpPr>
        <p:spPr bwMode="auto">
          <a:xfrm>
            <a:off x="3967163" y="0"/>
            <a:ext cx="30337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cap="flat">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Lst>
              <a:defRPr sz="1200">
                <a:solidFill>
                  <a:srgbClr val="000000"/>
                </a:solidFill>
                <a:latin typeface="Calibri" panose="020F0502020204030204" pitchFamily="34" charset="0"/>
              </a:defRPr>
            </a:lvl1pPr>
          </a:lstStyle>
          <a:p>
            <a:pPr>
              <a:defRPr/>
            </a:pPr>
            <a:fld id="{BB2D5214-5A73-4A11-A86D-1A77824D181D}" type="datetime1">
              <a:rPr lang="en-US" altLang="en-US"/>
              <a:pPr>
                <a:defRPr/>
              </a:pPr>
              <a:t>4/12/2021</a:t>
            </a:fld>
            <a:endParaRPr lang="en-US" altLang="en-US"/>
          </a:p>
        </p:txBody>
      </p:sp>
      <p:sp>
        <p:nvSpPr>
          <p:cNvPr id="13316" name="Rectangle 3">
            <a:extLst>
              <a:ext uri="{FF2B5EF4-FFF2-40B4-BE49-F238E27FC236}">
                <a16:creationId xmlns:a16="http://schemas.microsoft.com/office/drawing/2014/main" id="{FB44A9B8-6668-4F7D-84DD-C05FEBBF7E54}"/>
              </a:ext>
            </a:extLst>
          </p:cNvPr>
          <p:cNvSpPr>
            <a:spLocks noGrp="1" noRot="1" noChangeAspect="1" noChangeArrowheads="1"/>
          </p:cNvSpPr>
          <p:nvPr>
            <p:ph type="sldImg"/>
          </p:nvPr>
        </p:nvSpPr>
        <p:spPr bwMode="auto">
          <a:xfrm>
            <a:off x="1373188" y="695325"/>
            <a:ext cx="4256087"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4">
            <a:extLst>
              <a:ext uri="{FF2B5EF4-FFF2-40B4-BE49-F238E27FC236}">
                <a16:creationId xmlns:a16="http://schemas.microsoft.com/office/drawing/2014/main" id="{9CBA377E-D269-4CF7-BDD7-9677D533ABEE}"/>
              </a:ext>
            </a:extLst>
          </p:cNvPr>
          <p:cNvSpPr>
            <a:spLocks noGrp="1" noChangeArrowheads="1"/>
          </p:cNvSpPr>
          <p:nvPr>
            <p:ph type="body"/>
          </p:nvPr>
        </p:nvSpPr>
        <p:spPr bwMode="auto">
          <a:xfrm>
            <a:off x="700088" y="4413250"/>
            <a:ext cx="5602287"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cap="flat">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0"/>
            <a:r>
              <a:rPr lang="en-US" altLang="en-US" noProof="0"/>
              <a:t>Second level</a:t>
            </a:r>
          </a:p>
          <a:p>
            <a:pPr lvl="0"/>
            <a:r>
              <a:rPr lang="en-US" altLang="en-US" noProof="0"/>
              <a:t>Third level</a:t>
            </a:r>
          </a:p>
          <a:p>
            <a:pPr lvl="0"/>
            <a:r>
              <a:rPr lang="en-US" altLang="en-US" noProof="0"/>
              <a:t>Fourth level</a:t>
            </a:r>
          </a:p>
          <a:p>
            <a:pPr lvl="0"/>
            <a:r>
              <a:rPr lang="en-US" altLang="en-US" noProof="0"/>
              <a:t>Fifth level</a:t>
            </a:r>
          </a:p>
        </p:txBody>
      </p:sp>
      <p:sp>
        <p:nvSpPr>
          <p:cNvPr id="13318" name="Text Box 5">
            <a:extLst>
              <a:ext uri="{FF2B5EF4-FFF2-40B4-BE49-F238E27FC236}">
                <a16:creationId xmlns:a16="http://schemas.microsoft.com/office/drawing/2014/main" id="{3B9A99B8-4F96-47CB-8E1C-EAE631D33FC1}"/>
              </a:ext>
            </a:extLst>
          </p:cNvPr>
          <p:cNvSpPr txBox="1">
            <a:spLocks noChangeArrowheads="1"/>
          </p:cNvSpPr>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4" name="Rectangle 6">
            <a:extLst>
              <a:ext uri="{FF2B5EF4-FFF2-40B4-BE49-F238E27FC236}">
                <a16:creationId xmlns:a16="http://schemas.microsoft.com/office/drawing/2014/main" id="{FD46865A-0048-403E-A33D-47B96B69E1DC}"/>
              </a:ext>
            </a:extLst>
          </p:cNvPr>
          <p:cNvSpPr>
            <a:spLocks noGrp="1" noChangeArrowheads="1"/>
          </p:cNvSpPr>
          <p:nvPr>
            <p:ph type="sldNum"/>
          </p:nvPr>
        </p:nvSpPr>
        <p:spPr bwMode="auto">
          <a:xfrm>
            <a:off x="3967163" y="8823325"/>
            <a:ext cx="30337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cap="flat">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Lst>
              <a:defRPr sz="1200">
                <a:solidFill>
                  <a:srgbClr val="000000"/>
                </a:solidFill>
                <a:latin typeface="Calibri" panose="020F0502020204030204" pitchFamily="34" charset="0"/>
              </a:defRPr>
            </a:lvl1pPr>
          </a:lstStyle>
          <a:p>
            <a:fld id="{6D6CA257-EE26-4241-8646-114507FB2B3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AD22BB4-53CC-45FB-8DD0-5D3E9E6257E4}"/>
              </a:ext>
            </a:extLst>
          </p:cNvPr>
          <p:cNvSpPr>
            <a:spLocks noGrp="1" noChangeArrowheads="1"/>
          </p:cNvSpPr>
          <p:nvPr>
            <p:ph type="dt" sz="quarter"/>
          </p:nvPr>
        </p:nvSpPr>
        <p:spPr>
          <a:noFill/>
          <a:extLst>
            <a:ext uri="{91240B29-F687-4F45-9708-019B960494DF}">
              <a14:hiddenLine xmlns:a14="http://schemas.microsoft.com/office/drawing/2010/main" w="25560">
                <a:solidFill>
                  <a:srgbClr val="385D8A"/>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pPr>
            <a:fld id="{0D1BBB74-C441-457C-B493-7F3C4F698BE4}" type="datetime1">
              <a:rPr lang="en-US" altLang="en-US" smtClean="0">
                <a:latin typeface="Calibri" panose="020F0502020204030204" pitchFamily="34" charset="0"/>
              </a:rPr>
              <a:pPr>
                <a:spcBef>
                  <a:spcPct val="0"/>
                </a:spcBef>
              </a:pPr>
              <a:t>4/12/2021</a:t>
            </a:fld>
            <a:endParaRPr lang="en-US" altLang="en-US">
              <a:latin typeface="Calibri" panose="020F0502020204030204" pitchFamily="34" charset="0"/>
            </a:endParaRPr>
          </a:p>
        </p:txBody>
      </p:sp>
      <p:sp>
        <p:nvSpPr>
          <p:cNvPr id="15363" name="Rectangle 6">
            <a:extLst>
              <a:ext uri="{FF2B5EF4-FFF2-40B4-BE49-F238E27FC236}">
                <a16:creationId xmlns:a16="http://schemas.microsoft.com/office/drawing/2014/main" id="{77500858-8DD7-4A2C-9F1E-E6B07B3B6D7F}"/>
              </a:ext>
            </a:extLst>
          </p:cNvPr>
          <p:cNvSpPr>
            <a:spLocks noGrp="1" noChangeArrowheads="1"/>
          </p:cNvSpPr>
          <p:nvPr>
            <p:ph type="sldNum" sz="quarter"/>
          </p:nvPr>
        </p:nvSpPr>
        <p:spPr>
          <a:noFill/>
          <a:extLst>
            <a:ext uri="{91240B29-F687-4F45-9708-019B960494DF}">
              <a14:hiddenLine xmlns:a14="http://schemas.microsoft.com/office/drawing/2010/main" w="25560">
                <a:solidFill>
                  <a:srgbClr val="385D8A"/>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pPr>
            <a:fld id="{A965264B-F90A-4D92-8E96-419756E6CAAD}" type="slidenum">
              <a:rPr lang="en-US" altLang="en-US">
                <a:latin typeface="Calibri" panose="020F0502020204030204" pitchFamily="34" charset="0"/>
              </a:rPr>
              <a:pPr>
                <a:spcBef>
                  <a:spcPct val="0"/>
                </a:spcBef>
              </a:pPr>
              <a:t>1</a:t>
            </a:fld>
            <a:endParaRPr lang="en-US" altLang="en-US">
              <a:latin typeface="Calibri" panose="020F0502020204030204" pitchFamily="34" charset="0"/>
            </a:endParaRPr>
          </a:p>
        </p:txBody>
      </p:sp>
      <p:sp>
        <p:nvSpPr>
          <p:cNvPr id="15364" name="Rectangle 1">
            <a:extLst>
              <a:ext uri="{FF2B5EF4-FFF2-40B4-BE49-F238E27FC236}">
                <a16:creationId xmlns:a16="http://schemas.microsoft.com/office/drawing/2014/main" id="{548F8A26-815F-456C-9671-17393589D207}"/>
              </a:ext>
            </a:extLst>
          </p:cNvPr>
          <p:cNvSpPr>
            <a:spLocks noGrp="1" noRot="1" noChangeAspect="1" noChangeArrowheads="1" noTextEdit="1"/>
          </p:cNvSpPr>
          <p:nvPr>
            <p:ph type="sldImg"/>
          </p:nvPr>
        </p:nvSpPr>
        <p:spPr>
          <a:xfrm>
            <a:off x="1373188" y="695325"/>
            <a:ext cx="4257675" cy="3484563"/>
          </a:xfrm>
          <a:solidFill>
            <a:srgbClr val="FFFFFF"/>
          </a:solidFill>
          <a:ln w="255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2">
            <a:extLst>
              <a:ext uri="{FF2B5EF4-FFF2-40B4-BE49-F238E27FC236}">
                <a16:creationId xmlns:a16="http://schemas.microsoft.com/office/drawing/2014/main" id="{292FF9C8-0451-46B7-B5A5-37216B9E68F1}"/>
              </a:ext>
            </a:extLst>
          </p:cNvPr>
          <p:cNvSpPr>
            <a:spLocks noGrp="1" noChangeArrowheads="1"/>
          </p:cNvSpPr>
          <p:nvPr>
            <p:ph type="body" idx="1"/>
          </p:nvPr>
        </p:nvSpPr>
        <p:spPr>
          <a:xfrm>
            <a:off x="700088" y="4413250"/>
            <a:ext cx="5603875" cy="4179888"/>
          </a:xfrm>
          <a:noFill/>
          <a:extLst>
            <a:ext uri="{91240B29-F687-4F45-9708-019B960494DF}">
              <a14:hiddenLine xmlns:a14="http://schemas.microsoft.com/office/drawing/2010/main" w="25560">
                <a:solidFill>
                  <a:srgbClr val="385D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366" name="Text Box 3">
            <a:extLst>
              <a:ext uri="{FF2B5EF4-FFF2-40B4-BE49-F238E27FC236}">
                <a16:creationId xmlns:a16="http://schemas.microsoft.com/office/drawing/2014/main" id="{A0E2674A-D433-43C4-A107-C0EE60392C15}"/>
              </a:ext>
            </a:extLst>
          </p:cNvPr>
          <p:cNvSpPr txBox="1">
            <a:spLocks noChangeArrowheads="1"/>
          </p:cNvSpPr>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pPr>
            <a:fld id="{4AE18573-DCC1-43CE-8EC3-31AE77AC748D}" type="slidenum">
              <a:rPr lang="en-US" altLang="en-US">
                <a:latin typeface="Calibri" panose="020F0502020204030204" pitchFamily="34" charset="0"/>
              </a:rPr>
              <a:pPr algn="r" eaLnBrk="1" hangingPunct="1">
                <a:spcBef>
                  <a:spcPct val="0"/>
                </a:spcBef>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1B91228-7EDA-42D7-980E-6EC97933C395}" type="datetime1">
              <a:rPr lang="en-US" altLang="en-US" smtClean="0"/>
              <a:pPr>
                <a:defRPr/>
              </a:pPr>
              <a:t>4/12/2021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EA9A90E-8450-4ABE-8BE5-6D6E2A1BC5B6}" type="slidenum">
              <a:rPr lang="en-US" altLang="en-US" smtClean="0"/>
              <a:pPr/>
              <a:t>‹#›</a:t>
            </a:fld>
            <a:endParaRPr lang="en-US" altLang="en-US"/>
          </a:p>
        </p:txBody>
      </p:sp>
    </p:spTree>
    <p:extLst>
      <p:ext uri="{BB962C8B-B14F-4D97-AF65-F5344CB8AC3E}">
        <p14:creationId xmlns:p14="http://schemas.microsoft.com/office/powerpoint/2010/main" val="222096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D3DF41F-5672-4B92-BA22-BD59855848B8}" type="datetime1">
              <a:rPr lang="en-US" altLang="en-US" smtClean="0"/>
              <a:pPr>
                <a:defRPr/>
              </a:pPr>
              <a:t>4/12/2021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3A2D61-2C7F-4262-8F7A-6F41BDDCAF68}" type="slidenum">
              <a:rPr lang="en-US" altLang="en-US" smtClean="0"/>
              <a:pPr/>
              <a:t>‹#›</a:t>
            </a:fld>
            <a:endParaRPr lang="en-US" altLang="en-US"/>
          </a:p>
        </p:txBody>
      </p:sp>
    </p:spTree>
    <p:extLst>
      <p:ext uri="{BB962C8B-B14F-4D97-AF65-F5344CB8AC3E}">
        <p14:creationId xmlns:p14="http://schemas.microsoft.com/office/powerpoint/2010/main" val="187106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311F4CC-011A-4497-99A8-42CD677F7F82}" type="datetime1">
              <a:rPr lang="en-US" altLang="en-US" smtClean="0"/>
              <a:pPr>
                <a:defRPr/>
              </a:pPr>
              <a:t>4/12/2021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3A963E4-56FE-496E-94C9-63944CBFD55E}" type="slidenum">
              <a:rPr lang="en-US" altLang="en-US" smtClean="0"/>
              <a:pPr/>
              <a:t>‹#›</a:t>
            </a:fld>
            <a:endParaRPr lang="en-US" altLang="en-US"/>
          </a:p>
        </p:txBody>
      </p:sp>
    </p:spTree>
    <p:extLst>
      <p:ext uri="{BB962C8B-B14F-4D97-AF65-F5344CB8AC3E}">
        <p14:creationId xmlns:p14="http://schemas.microsoft.com/office/powerpoint/2010/main" val="23859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CA0B7B6-2EDB-4299-95D8-FC28C77283D6}" type="datetime1">
              <a:rPr lang="en-US" altLang="en-US" smtClean="0"/>
              <a:pPr>
                <a:defRPr/>
              </a:pPr>
              <a:t>4/12/2021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842B65-7242-472A-BDF1-0D82961DB418}" type="slidenum">
              <a:rPr lang="en-US" altLang="en-US" smtClean="0"/>
              <a:pPr/>
              <a:t>‹#›</a:t>
            </a:fld>
            <a:endParaRPr lang="en-US" altLang="en-US"/>
          </a:p>
        </p:txBody>
      </p:sp>
    </p:spTree>
    <p:extLst>
      <p:ext uri="{BB962C8B-B14F-4D97-AF65-F5344CB8AC3E}">
        <p14:creationId xmlns:p14="http://schemas.microsoft.com/office/powerpoint/2010/main" val="218241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813109B-5977-4D16-9E30-60083D14AB13}" type="datetime1">
              <a:rPr lang="en-US" altLang="en-US" smtClean="0"/>
              <a:pPr>
                <a:defRPr/>
              </a:pPr>
              <a:t>4/12/2021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073483-8BF6-44E9-AEE2-E9C102DE1355}" type="slidenum">
              <a:rPr lang="en-US" altLang="en-US" smtClean="0"/>
              <a:pPr/>
              <a:t>‹#›</a:t>
            </a:fld>
            <a:endParaRPr lang="en-US" altLang="en-US"/>
          </a:p>
        </p:txBody>
      </p:sp>
    </p:spTree>
    <p:extLst>
      <p:ext uri="{BB962C8B-B14F-4D97-AF65-F5344CB8AC3E}">
        <p14:creationId xmlns:p14="http://schemas.microsoft.com/office/powerpoint/2010/main" val="29760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069BAEF-A313-4134-BB32-596B9CDDE5B9}" type="datetime1">
              <a:rPr lang="en-US" altLang="en-US" smtClean="0"/>
              <a:pPr>
                <a:defRPr/>
              </a:pPr>
              <a:t>4/12/2021</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FD1E6C4-FEE4-4637-BA57-6AAF12731DC2}" type="slidenum">
              <a:rPr lang="en-US" altLang="en-US" smtClean="0"/>
              <a:pPr/>
              <a:t>‹#›</a:t>
            </a:fld>
            <a:endParaRPr lang="en-US" altLang="en-US"/>
          </a:p>
        </p:txBody>
      </p:sp>
    </p:spTree>
    <p:extLst>
      <p:ext uri="{BB962C8B-B14F-4D97-AF65-F5344CB8AC3E}">
        <p14:creationId xmlns:p14="http://schemas.microsoft.com/office/powerpoint/2010/main" val="161354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2DA2A7A-C176-4B51-90EB-A65B4FE14D4A}" type="datetime1">
              <a:rPr lang="en-US" altLang="en-US" smtClean="0"/>
              <a:pPr>
                <a:defRPr/>
              </a:pPr>
              <a:t>4/12/2021</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B8A6BF9-495E-4681-9FFC-3FD81BB3D3A3}" type="slidenum">
              <a:rPr lang="en-US" altLang="en-US" smtClean="0"/>
              <a:pPr/>
              <a:t>‹#›</a:t>
            </a:fld>
            <a:endParaRPr lang="en-US" altLang="en-US"/>
          </a:p>
        </p:txBody>
      </p:sp>
    </p:spTree>
    <p:extLst>
      <p:ext uri="{BB962C8B-B14F-4D97-AF65-F5344CB8AC3E}">
        <p14:creationId xmlns:p14="http://schemas.microsoft.com/office/powerpoint/2010/main" val="423699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AE06CCB-422F-4494-A0B0-DA3929F86E09}" type="datetime1">
              <a:rPr lang="en-US" altLang="en-US" smtClean="0"/>
              <a:pPr>
                <a:defRPr/>
              </a:pPr>
              <a:t>4/12/2021</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E39D5E8-B9BB-42CE-A7B5-130606F674AB}" type="slidenum">
              <a:rPr lang="en-US" altLang="en-US" smtClean="0"/>
              <a:pPr/>
              <a:t>‹#›</a:t>
            </a:fld>
            <a:endParaRPr lang="en-US" altLang="en-US"/>
          </a:p>
        </p:txBody>
      </p:sp>
    </p:spTree>
    <p:extLst>
      <p:ext uri="{BB962C8B-B14F-4D97-AF65-F5344CB8AC3E}">
        <p14:creationId xmlns:p14="http://schemas.microsoft.com/office/powerpoint/2010/main" val="116174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ECEB9C-9B2A-43F4-922F-7C2AAA2E0374}" type="datetime1">
              <a:rPr lang="en-US" altLang="en-US" smtClean="0"/>
              <a:pPr>
                <a:defRPr/>
              </a:pPr>
              <a:t>4/12/2021</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7372340-CBA9-4AD7-B67C-E3C9399BB8EF}" type="slidenum">
              <a:rPr lang="en-US" altLang="en-US" smtClean="0"/>
              <a:pPr/>
              <a:t>‹#›</a:t>
            </a:fld>
            <a:endParaRPr lang="en-US" altLang="en-US"/>
          </a:p>
        </p:txBody>
      </p:sp>
    </p:spTree>
    <p:extLst>
      <p:ext uri="{BB962C8B-B14F-4D97-AF65-F5344CB8AC3E}">
        <p14:creationId xmlns:p14="http://schemas.microsoft.com/office/powerpoint/2010/main" val="264256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6E0313-694F-4A29-89B9-792F79FEAB90}" type="datetime1">
              <a:rPr lang="en-US" altLang="en-US" smtClean="0"/>
              <a:pPr>
                <a:defRPr/>
              </a:pPr>
              <a:t>4/12/2021</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F7F8C4-7003-4266-9CA9-AED35F268F60}" type="slidenum">
              <a:rPr lang="en-US" altLang="en-US" smtClean="0"/>
              <a:pPr/>
              <a:t>‹#›</a:t>
            </a:fld>
            <a:endParaRPr lang="en-US" altLang="en-US"/>
          </a:p>
        </p:txBody>
      </p:sp>
    </p:spTree>
    <p:extLst>
      <p:ext uri="{BB962C8B-B14F-4D97-AF65-F5344CB8AC3E}">
        <p14:creationId xmlns:p14="http://schemas.microsoft.com/office/powerpoint/2010/main" val="338758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DFB0401-6668-43C5-B4EA-D99EB3108A91}" type="datetime1">
              <a:rPr lang="en-US" altLang="en-US" smtClean="0"/>
              <a:pPr>
                <a:defRPr/>
              </a:pPr>
              <a:t>4/12/2021</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003A71-42B3-4CBF-AAC9-772C9A5F5F8C}" type="slidenum">
              <a:rPr lang="en-US" altLang="en-US" smtClean="0"/>
              <a:pPr/>
              <a:t>‹#›</a:t>
            </a:fld>
            <a:endParaRPr lang="en-US" altLang="en-US"/>
          </a:p>
        </p:txBody>
      </p:sp>
    </p:spTree>
    <p:extLst>
      <p:ext uri="{BB962C8B-B14F-4D97-AF65-F5344CB8AC3E}">
        <p14:creationId xmlns:p14="http://schemas.microsoft.com/office/powerpoint/2010/main" val="347391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pPr>
              <a:defRPr/>
            </a:pPr>
            <a:fld id="{FE8423CD-C7DE-4FCA-B0A2-8D4BDEF050DC}" type="datetime1">
              <a:rPr lang="en-US" altLang="en-US" smtClean="0"/>
              <a:pPr>
                <a:defRPr/>
              </a:pPr>
              <a:t>4/12/2021</a:t>
            </a:fld>
            <a:endParaRPr lang="en-US" alt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3856B1C6-120C-448A-95F7-1395B5276FBB}" type="slidenum">
              <a:rPr lang="en-US" altLang="en-US" smtClean="0"/>
              <a:pPr/>
              <a:t>‹#›</a:t>
            </a:fld>
            <a:endParaRPr lang="en-US" altLang="en-US"/>
          </a:p>
        </p:txBody>
      </p:sp>
    </p:spTree>
    <p:extLst>
      <p:ext uri="{BB962C8B-B14F-4D97-AF65-F5344CB8AC3E}">
        <p14:creationId xmlns:p14="http://schemas.microsoft.com/office/powerpoint/2010/main" val="1484479145"/>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sldNum="0" hdr="0" ftr="0"/>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03AA6A15-AE43-4360-93BD-C7A0D0153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370" y="8658741"/>
            <a:ext cx="4786732" cy="7413312"/>
          </a:xfrm>
          <a:prstGeom prst="rect">
            <a:avLst/>
          </a:prstGeom>
        </p:spPr>
      </p:pic>
      <p:pic>
        <p:nvPicPr>
          <p:cNvPr id="5" name="Picture 4" descr="Chart, histogram&#10;&#10;Description automatically generated">
            <a:extLst>
              <a:ext uri="{FF2B5EF4-FFF2-40B4-BE49-F238E27FC236}">
                <a16:creationId xmlns:a16="http://schemas.microsoft.com/office/drawing/2014/main" id="{654102AD-F538-46E8-BC88-9386CD5CE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2276" y="8458198"/>
            <a:ext cx="12800691" cy="8590884"/>
          </a:xfrm>
          <a:prstGeom prst="rect">
            <a:avLst/>
          </a:prstGeom>
        </p:spPr>
      </p:pic>
      <p:pic>
        <p:nvPicPr>
          <p:cNvPr id="87" name="Picture 86">
            <a:extLst>
              <a:ext uri="{FF2B5EF4-FFF2-40B4-BE49-F238E27FC236}">
                <a16:creationId xmlns:a16="http://schemas.microsoft.com/office/drawing/2014/main" id="{C1D1C651-49F5-4412-8D4D-3B079CCCC5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52734"/>
            <a:ext cx="40271701" cy="81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F83F8821-AE5D-40DD-8306-8E2B369A7A80}"/>
              </a:ext>
            </a:extLst>
          </p:cNvPr>
          <p:cNvSpPr txBox="1">
            <a:spLocks noChangeArrowheads="1"/>
          </p:cNvSpPr>
          <p:nvPr/>
        </p:nvSpPr>
        <p:spPr bwMode="auto">
          <a:xfrm>
            <a:off x="7875427" y="2951162"/>
            <a:ext cx="32564895" cy="497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Aft>
                <a:spcPts val="1800"/>
              </a:spcAft>
            </a:pPr>
            <a:r>
              <a:rPr lang="en-US" altLang="en-US" sz="5400" b="1" dirty="0">
                <a:solidFill>
                  <a:srgbClr val="FF6600"/>
                </a:solidFill>
              </a:rPr>
              <a:t>M. S. Barclay</a:t>
            </a:r>
            <a:r>
              <a:rPr lang="en-US" altLang="en-US" sz="5400" dirty="0">
                <a:solidFill>
                  <a:srgbClr val="FF6600"/>
                </a:solidFill>
              </a:rPr>
              <a:t>,</a:t>
            </a:r>
            <a:r>
              <a:rPr lang="en-US" altLang="en-US" sz="5400" baseline="30000" dirty="0">
                <a:solidFill>
                  <a:srgbClr val="FF6600"/>
                </a:solidFill>
              </a:rPr>
              <a:t>1</a:t>
            </a:r>
            <a:r>
              <a:rPr lang="en-US" altLang="en-US" sz="5400" dirty="0">
                <a:solidFill>
                  <a:srgbClr val="FF6600"/>
                </a:solidFill>
              </a:rPr>
              <a:t> S. K. Roy,</a:t>
            </a:r>
            <a:r>
              <a:rPr lang="en-US" altLang="en-US" sz="5400" baseline="30000" dirty="0">
                <a:solidFill>
                  <a:srgbClr val="FF6600"/>
                </a:solidFill>
              </a:rPr>
              <a:t>1</a:t>
            </a:r>
            <a:r>
              <a:rPr lang="en-US" altLang="en-US" sz="5400" dirty="0">
                <a:solidFill>
                  <a:srgbClr val="FF6600"/>
                </a:solidFill>
              </a:rPr>
              <a:t> J. S. Huff,</a:t>
            </a:r>
            <a:r>
              <a:rPr lang="en-US" altLang="en-US" sz="5400" baseline="30000" dirty="0">
                <a:solidFill>
                  <a:srgbClr val="FF6600"/>
                </a:solidFill>
              </a:rPr>
              <a:t>1</a:t>
            </a:r>
            <a:r>
              <a:rPr lang="en-US" altLang="en-US" sz="5400" dirty="0">
                <a:solidFill>
                  <a:srgbClr val="FF6600"/>
                </a:solidFill>
              </a:rPr>
              <a:t> O. A. Mass,</a:t>
            </a:r>
            <a:r>
              <a:rPr lang="en-US" altLang="en-US" sz="5400" baseline="30000" dirty="0">
                <a:solidFill>
                  <a:srgbClr val="FF6600"/>
                </a:solidFill>
              </a:rPr>
              <a:t>1</a:t>
            </a:r>
            <a:r>
              <a:rPr lang="en-US" altLang="en-US" sz="5400" dirty="0">
                <a:solidFill>
                  <a:srgbClr val="FF6600"/>
                </a:solidFill>
              </a:rPr>
              <a:t> D. B. Turner,</a:t>
            </a:r>
            <a:r>
              <a:rPr lang="en-US" altLang="en-US" sz="5400" baseline="30000" dirty="0">
                <a:solidFill>
                  <a:srgbClr val="FF6600"/>
                </a:solidFill>
              </a:rPr>
              <a:t>1</a:t>
            </a:r>
            <a:r>
              <a:rPr lang="en-US" altLang="en-US" sz="5400" dirty="0">
                <a:solidFill>
                  <a:srgbClr val="FF6600"/>
                </a:solidFill>
              </a:rPr>
              <a:t> C. K. Wilson,</a:t>
            </a:r>
            <a:r>
              <a:rPr lang="en-US" altLang="en-US" sz="5400" baseline="30000" dirty="0">
                <a:solidFill>
                  <a:srgbClr val="FF6600"/>
                </a:solidFill>
              </a:rPr>
              <a:t>1</a:t>
            </a:r>
            <a:r>
              <a:rPr lang="en-US" altLang="en-US" sz="5400" dirty="0">
                <a:solidFill>
                  <a:srgbClr val="FF6600"/>
                </a:solidFill>
              </a:rPr>
              <a:t> D. L. Kellis,</a:t>
            </a:r>
            <a:r>
              <a:rPr lang="en-US" altLang="en-US" sz="5400" baseline="30000" dirty="0">
                <a:solidFill>
                  <a:srgbClr val="FF6600"/>
                </a:solidFill>
              </a:rPr>
              <a:t>1</a:t>
            </a:r>
            <a:r>
              <a:rPr lang="en-US" altLang="en-US" sz="5400" dirty="0">
                <a:solidFill>
                  <a:srgbClr val="FF6600"/>
                </a:solidFill>
              </a:rPr>
              <a:t> E. A. Terpetschnig,</a:t>
            </a:r>
            <a:r>
              <a:rPr lang="en-US" altLang="en-US" sz="5400" baseline="30000" dirty="0">
                <a:solidFill>
                  <a:srgbClr val="FF6600"/>
                </a:solidFill>
              </a:rPr>
              <a:t>2</a:t>
            </a:r>
            <a:r>
              <a:rPr lang="en-US" altLang="en-US" sz="5400" dirty="0">
                <a:solidFill>
                  <a:srgbClr val="FF6600"/>
                </a:solidFill>
              </a:rPr>
              <a:t> J. Lee,</a:t>
            </a:r>
            <a:r>
              <a:rPr lang="en-US" altLang="en-US" sz="5400" baseline="30000" dirty="0">
                <a:solidFill>
                  <a:srgbClr val="FF6600"/>
                </a:solidFill>
              </a:rPr>
              <a:t>1,3</a:t>
            </a:r>
            <a:r>
              <a:rPr lang="en-US" altLang="en-US" sz="5400" dirty="0">
                <a:solidFill>
                  <a:srgbClr val="FF6600"/>
                </a:solidFill>
              </a:rPr>
              <a:t> P. H. Davis,</a:t>
            </a:r>
            <a:r>
              <a:rPr lang="en-US" altLang="en-US" sz="5400" baseline="30000" dirty="0">
                <a:solidFill>
                  <a:srgbClr val="FF6600"/>
                </a:solidFill>
              </a:rPr>
              <a:t>1</a:t>
            </a:r>
            <a:r>
              <a:rPr lang="en-US" altLang="en-US" sz="5400" dirty="0">
                <a:solidFill>
                  <a:srgbClr val="FF6600"/>
                </a:solidFill>
              </a:rPr>
              <a:t> B. Yurke,</a:t>
            </a:r>
            <a:r>
              <a:rPr lang="en-US" altLang="en-US" sz="5400" baseline="30000" dirty="0">
                <a:solidFill>
                  <a:srgbClr val="FF6600"/>
                </a:solidFill>
              </a:rPr>
              <a:t>1,4</a:t>
            </a:r>
            <a:r>
              <a:rPr lang="en-US" altLang="en-US" sz="5400" dirty="0">
                <a:solidFill>
                  <a:srgbClr val="FF6600"/>
                </a:solidFill>
              </a:rPr>
              <a:t> W. B. Knowlton,</a:t>
            </a:r>
            <a:r>
              <a:rPr lang="en-US" altLang="en-US" sz="5400" baseline="30000" dirty="0">
                <a:solidFill>
                  <a:srgbClr val="FF6600"/>
                </a:solidFill>
              </a:rPr>
              <a:t>1,4</a:t>
            </a:r>
            <a:r>
              <a:rPr lang="en-US" altLang="en-US" sz="5400" dirty="0">
                <a:solidFill>
                  <a:srgbClr val="FF6600"/>
                </a:solidFill>
              </a:rPr>
              <a:t> and R. D. Pensack</a:t>
            </a:r>
            <a:r>
              <a:rPr lang="en-US" altLang="en-US" sz="5400" baseline="30000" dirty="0">
                <a:solidFill>
                  <a:srgbClr val="FF6600"/>
                </a:solidFill>
              </a:rPr>
              <a:t>1</a:t>
            </a:r>
            <a:r>
              <a:rPr lang="en-US" altLang="en-US" sz="5400" dirty="0">
                <a:solidFill>
                  <a:srgbClr val="FF6600"/>
                </a:solidFill>
              </a:rPr>
              <a:t> </a:t>
            </a:r>
          </a:p>
          <a:p>
            <a:pPr>
              <a:spcAft>
                <a:spcPts val="0"/>
              </a:spcAft>
            </a:pPr>
            <a:r>
              <a:rPr lang="en-US" altLang="en-US" sz="4400" baseline="30000" dirty="0">
                <a:solidFill>
                  <a:srgbClr val="FF6600"/>
                </a:solidFill>
              </a:rPr>
              <a:t>1</a:t>
            </a:r>
            <a:r>
              <a:rPr lang="en-US" altLang="en-US" sz="4400" dirty="0">
                <a:solidFill>
                  <a:srgbClr val="FF6600"/>
                </a:solidFill>
              </a:rPr>
              <a:t>Micron School of Materials Science &amp; Engineering, </a:t>
            </a:r>
            <a:r>
              <a:rPr lang="en-US" altLang="en-US" sz="4400" baseline="30000" dirty="0">
                <a:solidFill>
                  <a:srgbClr val="FF6600"/>
                </a:solidFill>
              </a:rPr>
              <a:t>3</a:t>
            </a:r>
            <a:r>
              <a:rPr lang="en-US" altLang="en-US" sz="4400" dirty="0">
                <a:solidFill>
                  <a:srgbClr val="FF6600"/>
                </a:solidFill>
              </a:rPr>
              <a:t>Department of Chemistry &amp; Biochemistry, and </a:t>
            </a:r>
            <a:r>
              <a:rPr lang="en-US" altLang="en-US" sz="4400" baseline="30000" dirty="0">
                <a:solidFill>
                  <a:srgbClr val="FF6600"/>
                </a:solidFill>
              </a:rPr>
              <a:t>4</a:t>
            </a:r>
            <a:r>
              <a:rPr lang="en-US" altLang="en-US" sz="4400" dirty="0">
                <a:solidFill>
                  <a:srgbClr val="FF6600"/>
                </a:solidFill>
              </a:rPr>
              <a:t>Department of Electrical &amp; Computer Engineering, Boise State University, Boise, Idaho 83725, USA</a:t>
            </a:r>
          </a:p>
          <a:p>
            <a:pPr>
              <a:spcAft>
                <a:spcPts val="0"/>
              </a:spcAft>
            </a:pPr>
            <a:r>
              <a:rPr lang="en-US" altLang="en-US" sz="4400" baseline="30000" dirty="0">
                <a:solidFill>
                  <a:srgbClr val="FF6600"/>
                </a:solidFill>
              </a:rPr>
              <a:t>2</a:t>
            </a:r>
            <a:r>
              <a:rPr lang="en-US" altLang="en-US" sz="4400" dirty="0">
                <a:solidFill>
                  <a:srgbClr val="FF6600"/>
                </a:solidFill>
              </a:rPr>
              <a:t>SETA BioMedicals, Urbana, Illinois 61801, USA</a:t>
            </a:r>
            <a:endParaRPr lang="en-US" altLang="en-US" sz="5400" dirty="0">
              <a:solidFill>
                <a:schemeClr val="bg1"/>
              </a:solidFill>
            </a:endParaRPr>
          </a:p>
        </p:txBody>
      </p:sp>
      <p:pic>
        <p:nvPicPr>
          <p:cNvPr id="89" name="Picture 88">
            <a:extLst>
              <a:ext uri="{FF2B5EF4-FFF2-40B4-BE49-F238E27FC236}">
                <a16:creationId xmlns:a16="http://schemas.microsoft.com/office/drawing/2014/main" id="{E8637507-43CA-4969-8D1D-BE23B8E60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34" y="2138220"/>
            <a:ext cx="7360298"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Rectangle 2">
            <a:extLst>
              <a:ext uri="{FF2B5EF4-FFF2-40B4-BE49-F238E27FC236}">
                <a16:creationId xmlns:a16="http://schemas.microsoft.com/office/drawing/2014/main" id="{7B361F54-0E90-4CD4-8A3C-F16536BA4130}"/>
              </a:ext>
            </a:extLst>
          </p:cNvPr>
          <p:cNvSpPr txBox="1">
            <a:spLocks noChangeArrowheads="1"/>
          </p:cNvSpPr>
          <p:nvPr/>
        </p:nvSpPr>
        <p:spPr bwMode="auto">
          <a:xfrm>
            <a:off x="2603569" y="52410"/>
            <a:ext cx="3787104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600" b="1" dirty="0">
                <a:solidFill>
                  <a:srgbClr val="FF6600"/>
                </a:solidFill>
                <a:latin typeface="Calibri" panose="020F0502020204030204" pitchFamily="34" charset="0"/>
                <a:cs typeface="Calibri" panose="020F0502020204030204" pitchFamily="34" charset="0"/>
              </a:rPr>
              <a:t>Rotaxane rings promote oblique packing and extended lifetimes</a:t>
            </a:r>
          </a:p>
          <a:p>
            <a:pPr algn="ctr" eaLnBrk="1" hangingPunct="1">
              <a:spcBef>
                <a:spcPct val="0"/>
              </a:spcBef>
              <a:buFontTx/>
              <a:buNone/>
            </a:pPr>
            <a:r>
              <a:rPr lang="en-US" altLang="en-US" sz="9600" b="1" dirty="0">
                <a:solidFill>
                  <a:srgbClr val="FF6600"/>
                </a:solidFill>
                <a:latin typeface="Calibri" panose="020F0502020204030204" pitchFamily="34" charset="0"/>
                <a:cs typeface="Calibri" panose="020F0502020204030204" pitchFamily="34" charset="0"/>
              </a:rPr>
              <a:t>in DNA-templated molecular dye aggregates</a:t>
            </a:r>
          </a:p>
        </p:txBody>
      </p:sp>
      <p:sp>
        <p:nvSpPr>
          <p:cNvPr id="77" name="Rectangle 6">
            <a:extLst>
              <a:ext uri="{FF2B5EF4-FFF2-40B4-BE49-F238E27FC236}">
                <a16:creationId xmlns:a16="http://schemas.microsoft.com/office/drawing/2014/main" id="{5B2CCA02-32BA-4A07-88EB-DB87B82B8794}"/>
              </a:ext>
            </a:extLst>
          </p:cNvPr>
          <p:cNvSpPr>
            <a:spLocks noChangeArrowheads="1"/>
          </p:cNvSpPr>
          <p:nvPr/>
        </p:nvSpPr>
        <p:spPr bwMode="auto">
          <a:xfrm>
            <a:off x="-73291" y="8133489"/>
            <a:ext cx="10319523"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sz="4000" b="1" u="sng" dirty="0">
                <a:solidFill>
                  <a:srgbClr val="002060"/>
                </a:solidFill>
                <a:latin typeface="Calibri" panose="020F0502020204030204" pitchFamily="34" charset="0"/>
                <a:cs typeface="Calibri" panose="020F0502020204030204" pitchFamily="34" charset="0"/>
              </a:rPr>
              <a:t>Exciton Delocalization in Dye Aggregates</a:t>
            </a:r>
          </a:p>
          <a:p>
            <a:pPr algn="just" eaLnBrk="1" hangingPunct="1">
              <a:buFontTx/>
              <a:buNone/>
            </a:pPr>
            <a:r>
              <a:rPr lang="en-US" altLang="en-US" sz="3200" dirty="0">
                <a:latin typeface="Calibri" panose="020F0502020204030204" pitchFamily="34" charset="0"/>
                <a:cs typeface="Calibri" panose="020F0502020204030204" pitchFamily="34" charset="0"/>
              </a:rPr>
              <a:t>Excitonic delocalization occurs when two or more dyes aggregate close enough to interact, such that absorption of light forms an exciton, an excited quasi-particle of energy. Molecular excitons are relevant to numerous applications including natural and artificial light harvesting</a:t>
            </a:r>
            <a:r>
              <a:rPr lang="en-US" altLang="en-US" sz="3200" b="1" baseline="30000" dirty="0">
                <a:latin typeface="Calibri" panose="020F0502020204030204" pitchFamily="34" charset="0"/>
                <a:cs typeface="Calibri" panose="020F0502020204030204" pitchFamily="34" charset="0"/>
              </a:rPr>
              <a:t>2</a:t>
            </a:r>
            <a:r>
              <a:rPr lang="en-US" altLang="en-US" sz="3200" dirty="0">
                <a:latin typeface="Calibri" panose="020F0502020204030204" pitchFamily="34" charset="0"/>
                <a:cs typeface="Calibri" panose="020F0502020204030204" pitchFamily="34" charset="0"/>
              </a:rPr>
              <a:t> and nanoscale computing</a:t>
            </a:r>
            <a:r>
              <a:rPr lang="en-US" altLang="en-US" sz="3200" b="1" baseline="30000" dirty="0">
                <a:latin typeface="Calibri" panose="020F0502020204030204" pitchFamily="34" charset="0"/>
                <a:cs typeface="Calibri" panose="020F0502020204030204" pitchFamily="34" charset="0"/>
              </a:rPr>
              <a:t>3</a:t>
            </a:r>
            <a:r>
              <a:rPr lang="en-US" altLang="en-US" sz="3200" dirty="0">
                <a:latin typeface="Calibri" panose="020F0502020204030204" pitchFamily="34" charset="0"/>
                <a:cs typeface="Calibri" panose="020F0502020204030204" pitchFamily="34" charset="0"/>
              </a:rPr>
              <a:t>, but their physical properties are critically dependent on the packing orientations of the aggregated dyes. For example, when the transition dipole moments (TDMs) of two dyes are perpendicularly oriented, they form an elusive oblique aggregate with highly desirable optical properties.</a:t>
            </a:r>
            <a:r>
              <a:rPr lang="en-US" altLang="en-US" sz="3200" b="1" baseline="30000" dirty="0">
                <a:latin typeface="Calibri" panose="020F0502020204030204" pitchFamily="34" charset="0"/>
                <a:cs typeface="Calibri" panose="020F0502020204030204" pitchFamily="34" charset="0"/>
              </a:rPr>
              <a:t>4</a:t>
            </a:r>
            <a:r>
              <a:rPr lang="en-US" altLang="en-US" sz="3200" dirty="0">
                <a:latin typeface="Calibri" panose="020F0502020204030204" pitchFamily="34" charset="0"/>
                <a:cs typeface="Calibri" panose="020F0502020204030204" pitchFamily="34" charset="0"/>
              </a:rPr>
              <a:t> </a:t>
            </a:r>
          </a:p>
          <a:p>
            <a:pPr algn="just" eaLnBrk="1" hangingPunct="1">
              <a:buFontTx/>
              <a:buNone/>
            </a:pPr>
            <a:r>
              <a:rPr lang="en-US" altLang="en-US" sz="3200" b="1" dirty="0">
                <a:latin typeface="Calibri" panose="020F0502020204030204" pitchFamily="34" charset="0"/>
                <a:cs typeface="Calibri" panose="020F0502020204030204" pitchFamily="34" charset="0"/>
              </a:rPr>
              <a:t>How can we control the molecular packing in dye aggregates to tailor the material for a specific excitonic application?</a:t>
            </a:r>
            <a:endParaRPr lang="en-US" altLang="en-US" sz="3200" dirty="0">
              <a:latin typeface="Calibri" panose="020F0502020204030204" pitchFamily="34" charset="0"/>
              <a:cs typeface="Calibri" panose="020F0502020204030204" pitchFamily="34" charset="0"/>
            </a:endParaRPr>
          </a:p>
        </p:txBody>
      </p:sp>
      <p:sp>
        <p:nvSpPr>
          <p:cNvPr id="78" name="Rectangle 7">
            <a:extLst>
              <a:ext uri="{FF2B5EF4-FFF2-40B4-BE49-F238E27FC236}">
                <a16:creationId xmlns:a16="http://schemas.microsoft.com/office/drawing/2014/main" id="{B8D1E484-40B0-43CA-AA4C-5C134E4F0A44}"/>
              </a:ext>
            </a:extLst>
          </p:cNvPr>
          <p:cNvSpPr>
            <a:spLocks noChangeArrowheads="1"/>
          </p:cNvSpPr>
          <p:nvPr/>
        </p:nvSpPr>
        <p:spPr bwMode="auto">
          <a:xfrm>
            <a:off x="14604340" y="8133489"/>
            <a:ext cx="12706361" cy="1114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sz="4000" b="1" u="sng" dirty="0">
                <a:solidFill>
                  <a:srgbClr val="002060"/>
                </a:solidFill>
                <a:latin typeface="Calibri" panose="020F0502020204030204" pitchFamily="34" charset="0"/>
                <a:cs typeface="Calibri" panose="020F0502020204030204" pitchFamily="34" charset="0"/>
              </a:rPr>
              <a:t>Spectroscopic Evidence for Oblique Packing in SR Dimer</a:t>
            </a:r>
          </a:p>
          <a:p>
            <a:pPr algn="just" eaLnBrk="1" hangingPunct="1">
              <a:buFontTx/>
              <a:buNone/>
            </a:pPr>
            <a:r>
              <a:rPr lang="en-US" altLang="en-US" sz="3200" dirty="0">
                <a:latin typeface="Calibri" panose="020F0502020204030204" pitchFamily="34" charset="0"/>
                <a:cs typeface="Calibri" panose="020F0502020204030204" pitchFamily="34" charset="0"/>
              </a:rPr>
              <a:t>Dimer aggregates of commercially available SQ and SR dyes were templated using a DNA Holliday junction nanostructure and characterized via steady-state absorption and circular dichroism (CD) spectroscopy.</a:t>
            </a:r>
            <a:r>
              <a:rPr lang="en-US" altLang="en-US" sz="3200" b="1" baseline="30000" dirty="0">
                <a:latin typeface="Calibri" panose="020F0502020204030204" pitchFamily="34" charset="0"/>
                <a:cs typeface="Calibri" panose="020F0502020204030204" pitchFamily="34" charset="0"/>
              </a:rPr>
              <a:t>4</a:t>
            </a:r>
            <a:r>
              <a:rPr lang="en-US" altLang="en-US" sz="3200" dirty="0">
                <a:latin typeface="Calibri" panose="020F0502020204030204" pitchFamily="34" charset="0"/>
                <a:cs typeface="Calibri" panose="020F0502020204030204" pitchFamily="34" charset="0"/>
              </a:rPr>
              <a:t> </a:t>
            </a:r>
          </a:p>
          <a:p>
            <a:pPr algn="just" eaLnBrk="1" hangingPunct="1">
              <a:buFontTx/>
              <a:buNone/>
            </a:pPr>
            <a:r>
              <a:rPr lang="en-US" altLang="en-US" sz="3200" dirty="0">
                <a:latin typeface="Calibri" panose="020F0502020204030204" pitchFamily="34" charset="0"/>
                <a:cs typeface="Calibri" panose="020F0502020204030204" pitchFamily="34" charset="0"/>
              </a:rPr>
              <a:t>The absorption spectrum of both dimer aggregates indicates exciton delocalization, as each dimer spectrum exhibits peaks that are spectrally shifted relative to the peak of their respective DNA-templated monomers. The SQ dimer is blueshifted relative to the monomer, indicating that the dyes are packing in a face-to-face orientation that is common to these dye aggregates.</a:t>
            </a:r>
            <a:r>
              <a:rPr lang="en-US" altLang="en-US" sz="3200" b="1" baseline="30000" dirty="0">
                <a:latin typeface="Calibri" panose="020F0502020204030204" pitchFamily="34" charset="0"/>
                <a:cs typeface="Calibri" panose="020F0502020204030204" pitchFamily="34" charset="0"/>
              </a:rPr>
              <a:t>7</a:t>
            </a:r>
            <a:r>
              <a:rPr lang="en-US" altLang="en-US" sz="3200" dirty="0">
                <a:latin typeface="Calibri" panose="020F0502020204030204" pitchFamily="34" charset="0"/>
                <a:cs typeface="Calibri" panose="020F0502020204030204" pitchFamily="34" charset="0"/>
              </a:rPr>
              <a:t> However, the SR dimer exhibits equal intensity transitions that are shifted symmetrically compared to the monomer, indicating an ideal oblique packing. The packing arrangements are further supported by the CD spectra, the largest transitions of which are consistently aligned with those observed in the absorption spectra.</a:t>
            </a:r>
          </a:p>
          <a:p>
            <a:pPr algn="just" eaLnBrk="1" hangingPunct="1">
              <a:buFontTx/>
              <a:buNone/>
            </a:pPr>
            <a:r>
              <a:rPr lang="en-US" altLang="en-US" sz="3200" dirty="0">
                <a:latin typeface="Calibri" panose="020F0502020204030204" pitchFamily="34" charset="0"/>
                <a:cs typeface="Calibri" panose="020F0502020204030204" pitchFamily="34" charset="0"/>
              </a:rPr>
              <a:t>Theoretical fits of the data using a Kühn–Renger–May (KRM) model</a:t>
            </a:r>
            <a:r>
              <a:rPr lang="en-US" altLang="en-US" sz="3200" b="1" baseline="30000" dirty="0">
                <a:latin typeface="Calibri" panose="020F0502020204030204" pitchFamily="34" charset="0"/>
                <a:cs typeface="Calibri" panose="020F0502020204030204" pitchFamily="34" charset="0"/>
              </a:rPr>
              <a:t>8</a:t>
            </a:r>
            <a:r>
              <a:rPr lang="en-US" altLang="en-US" sz="3200" dirty="0">
                <a:latin typeface="Calibri" panose="020F0502020204030204" pitchFamily="34" charset="0"/>
                <a:cs typeface="Calibri" panose="020F0502020204030204" pitchFamily="34" charset="0"/>
              </a:rPr>
              <a:t> confirm these packing arrangements. Further analysis indicates that the excitonic transitions in the SR dimer are mostly of electronic origin, which may be particularly beneficial for applications involving excitonic entanglement.</a:t>
            </a:r>
          </a:p>
        </p:txBody>
      </p:sp>
      <p:sp>
        <p:nvSpPr>
          <p:cNvPr id="79" name="Line 8">
            <a:extLst>
              <a:ext uri="{FF2B5EF4-FFF2-40B4-BE49-F238E27FC236}">
                <a16:creationId xmlns:a16="http://schemas.microsoft.com/office/drawing/2014/main" id="{8B77D4BF-94C4-4BEA-9B7E-D54D9B63BFEC}"/>
              </a:ext>
            </a:extLst>
          </p:cNvPr>
          <p:cNvSpPr>
            <a:spLocks noChangeShapeType="1"/>
          </p:cNvSpPr>
          <p:nvPr/>
        </p:nvSpPr>
        <p:spPr bwMode="auto">
          <a:xfrm>
            <a:off x="14551092" y="8458197"/>
            <a:ext cx="82050" cy="24152205"/>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TextBox 7">
            <a:extLst>
              <a:ext uri="{FF2B5EF4-FFF2-40B4-BE49-F238E27FC236}">
                <a16:creationId xmlns:a16="http://schemas.microsoft.com/office/drawing/2014/main" id="{2BD61F5A-002F-40DD-9695-BF089C23DFF6}"/>
              </a:ext>
            </a:extLst>
          </p:cNvPr>
          <p:cNvSpPr txBox="1">
            <a:spLocks noChangeArrowheads="1"/>
          </p:cNvSpPr>
          <p:nvPr/>
        </p:nvSpPr>
        <p:spPr bwMode="auto">
          <a:xfrm>
            <a:off x="14771277" y="29451702"/>
            <a:ext cx="983547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t>References</a:t>
            </a:r>
          </a:p>
          <a:p>
            <a:pPr marL="514350" indent="-514350">
              <a:buFont typeface="+mj-lt"/>
              <a:buAutoNum type="arabicPeriod"/>
            </a:pPr>
            <a:r>
              <a:rPr lang="en-US" altLang="en-US" dirty="0"/>
              <a:t>Kasha, M. </a:t>
            </a:r>
            <a:r>
              <a:rPr lang="en-US" altLang="en-US" i="1" dirty="0" err="1"/>
              <a:t>Radiat</a:t>
            </a:r>
            <a:r>
              <a:rPr lang="en-US" altLang="en-US" i="1" dirty="0"/>
              <a:t>. Res.</a:t>
            </a:r>
            <a:r>
              <a:rPr lang="en-US" altLang="en-US" dirty="0"/>
              <a:t> </a:t>
            </a:r>
            <a:r>
              <a:rPr lang="en-US" altLang="en-US" b="1" dirty="0"/>
              <a:t>20</a:t>
            </a:r>
            <a:r>
              <a:rPr lang="en-US" altLang="en-US" dirty="0"/>
              <a:t>, 55–70 (1963).</a:t>
            </a:r>
          </a:p>
          <a:p>
            <a:pPr marL="514350" indent="-514350">
              <a:buFont typeface="+mj-lt"/>
              <a:buAutoNum type="arabicPeriod"/>
            </a:pPr>
            <a:r>
              <a:rPr lang="en-US" dirty="0"/>
              <a:t>Jang, S. J. &amp; </a:t>
            </a:r>
            <a:r>
              <a:rPr lang="en-US" dirty="0" err="1"/>
              <a:t>Mennucci</a:t>
            </a:r>
            <a:r>
              <a:rPr lang="en-US" dirty="0"/>
              <a:t>, B</a:t>
            </a:r>
            <a:r>
              <a:rPr lang="fr-FR" dirty="0"/>
              <a:t>. </a:t>
            </a:r>
            <a:r>
              <a:rPr lang="fr-FR" i="1" dirty="0" err="1"/>
              <a:t>Rev</a:t>
            </a:r>
            <a:r>
              <a:rPr lang="fr-FR" i="1" dirty="0"/>
              <a:t>. Mod. Phys.</a:t>
            </a:r>
            <a:r>
              <a:rPr lang="fr-FR" dirty="0"/>
              <a:t> </a:t>
            </a:r>
            <a:r>
              <a:rPr lang="fr-FR" b="1" dirty="0"/>
              <a:t>90</a:t>
            </a:r>
            <a:r>
              <a:rPr lang="fr-FR" dirty="0"/>
              <a:t>, 035003 (2018).</a:t>
            </a:r>
            <a:endParaRPr lang="en-US" dirty="0"/>
          </a:p>
          <a:p>
            <a:pPr marL="514350" indent="-514350">
              <a:buFont typeface="+mj-lt"/>
              <a:buAutoNum type="arabicPeriod"/>
            </a:pPr>
            <a:r>
              <a:rPr lang="en-US" dirty="0"/>
              <a:t>Cannon, B. L. et al. </a:t>
            </a:r>
            <a:r>
              <a:rPr lang="en-US" i="1" dirty="0"/>
              <a:t>ACS Photonics</a:t>
            </a:r>
            <a:r>
              <a:rPr lang="en-US" dirty="0"/>
              <a:t> </a:t>
            </a:r>
            <a:r>
              <a:rPr lang="en-US" b="1" dirty="0"/>
              <a:t>2</a:t>
            </a:r>
            <a:r>
              <a:rPr lang="en-US" dirty="0"/>
              <a:t>, 398–404 (2015)</a:t>
            </a:r>
            <a:r>
              <a:rPr lang="en-US" altLang="en-US" dirty="0"/>
              <a:t>.</a:t>
            </a:r>
          </a:p>
          <a:p>
            <a:pPr marL="514350" indent="-514350">
              <a:buFont typeface="+mj-lt"/>
              <a:buAutoNum type="arabicPeriod"/>
            </a:pPr>
            <a:r>
              <a:rPr lang="en-US" altLang="en-US" dirty="0"/>
              <a:t>Barclay, M. S. et al. </a:t>
            </a:r>
            <a:r>
              <a:rPr lang="en-US" altLang="en-US" i="1" dirty="0" err="1"/>
              <a:t>Commun</a:t>
            </a:r>
            <a:r>
              <a:rPr lang="en-US" altLang="en-US" i="1" dirty="0"/>
              <a:t>. Chem.</a:t>
            </a:r>
            <a:r>
              <a:rPr lang="en-US" altLang="en-US" dirty="0"/>
              <a:t> </a:t>
            </a:r>
            <a:r>
              <a:rPr lang="en-US" altLang="en-US" b="1" dirty="0"/>
              <a:t>4</a:t>
            </a:r>
            <a:r>
              <a:rPr lang="en-US" altLang="en-US" dirty="0"/>
              <a:t>, 19 (2021).</a:t>
            </a:r>
          </a:p>
          <a:p>
            <a:pPr marL="514350" indent="-514350">
              <a:buFont typeface="+mj-lt"/>
              <a:buAutoNum type="arabicPeriod"/>
            </a:pPr>
            <a:r>
              <a:rPr lang="en-US" dirty="0" err="1"/>
              <a:t>Kallenbach</a:t>
            </a:r>
            <a:r>
              <a:rPr lang="en-US" dirty="0"/>
              <a:t>, N., Ma, RI. &amp; Seeman, N. </a:t>
            </a:r>
            <a:r>
              <a:rPr lang="en-US" i="1" dirty="0"/>
              <a:t>Nature</a:t>
            </a:r>
            <a:r>
              <a:rPr lang="en-US" dirty="0"/>
              <a:t> </a:t>
            </a:r>
            <a:r>
              <a:rPr lang="en-US" b="1" dirty="0"/>
              <a:t>305, </a:t>
            </a:r>
            <a:r>
              <a:rPr lang="en-US" dirty="0"/>
              <a:t>829–831 (1983).</a:t>
            </a:r>
          </a:p>
          <a:p>
            <a:pPr marL="514350" indent="-514350">
              <a:buFont typeface="+mj-lt"/>
              <a:buAutoNum type="arabicPeriod"/>
            </a:pPr>
            <a:r>
              <a:rPr lang="en-US" dirty="0"/>
              <a:t>Huff, J. S. et al. </a:t>
            </a:r>
            <a:r>
              <a:rPr lang="en-US" i="1" dirty="0"/>
              <a:t>J. Phys. Chem. Lett.</a:t>
            </a:r>
            <a:r>
              <a:rPr lang="en-US" dirty="0"/>
              <a:t> </a:t>
            </a:r>
            <a:r>
              <a:rPr lang="en-US" b="1" dirty="0"/>
              <a:t>10</a:t>
            </a:r>
            <a:r>
              <a:rPr lang="en-US" dirty="0"/>
              <a:t>,</a:t>
            </a:r>
            <a:r>
              <a:rPr lang="en-US" b="1" dirty="0"/>
              <a:t> </a:t>
            </a:r>
            <a:r>
              <a:rPr lang="en-US" dirty="0"/>
              <a:t>2386–2392 (2019).</a:t>
            </a:r>
          </a:p>
          <a:p>
            <a:pPr marL="514350" indent="-514350">
              <a:buFont typeface="+mj-lt"/>
              <a:buAutoNum type="arabicPeriod"/>
            </a:pPr>
            <a:r>
              <a:rPr lang="en-US" dirty="0"/>
              <a:t>Mass, O. A. et al. </a:t>
            </a:r>
            <a:r>
              <a:rPr lang="en-US" i="1" dirty="0"/>
              <a:t>J. Phys. Chem. B</a:t>
            </a:r>
            <a:r>
              <a:rPr lang="en-US" dirty="0"/>
              <a:t> </a:t>
            </a:r>
            <a:r>
              <a:rPr lang="en-US" b="1" dirty="0"/>
              <a:t>124</a:t>
            </a:r>
            <a:r>
              <a:rPr lang="en-US" dirty="0"/>
              <a:t>, 9636–9647 (2020).</a:t>
            </a:r>
          </a:p>
          <a:p>
            <a:pPr marL="514350" indent="-514350">
              <a:buFont typeface="+mj-lt"/>
              <a:buAutoNum type="arabicPeriod"/>
            </a:pPr>
            <a:r>
              <a:rPr lang="en-US" dirty="0"/>
              <a:t>Kühn, O., Renger, T. &amp; May, V. </a:t>
            </a:r>
            <a:r>
              <a:rPr lang="en-US" i="1" dirty="0"/>
              <a:t>Chem. Phys.</a:t>
            </a:r>
            <a:r>
              <a:rPr lang="en-US" dirty="0"/>
              <a:t> </a:t>
            </a:r>
            <a:r>
              <a:rPr lang="en-US" b="1" dirty="0"/>
              <a:t>204</a:t>
            </a:r>
            <a:r>
              <a:rPr lang="en-US" dirty="0"/>
              <a:t>, 99–114 (1996).</a:t>
            </a:r>
          </a:p>
        </p:txBody>
      </p:sp>
      <p:sp>
        <p:nvSpPr>
          <p:cNvPr id="110" name="TextBox 4">
            <a:extLst>
              <a:ext uri="{FF2B5EF4-FFF2-40B4-BE49-F238E27FC236}">
                <a16:creationId xmlns:a16="http://schemas.microsoft.com/office/drawing/2014/main" id="{01776E08-097E-4C0E-ABC2-2D3C522F67A7}"/>
              </a:ext>
            </a:extLst>
          </p:cNvPr>
          <p:cNvSpPr txBox="1">
            <a:spLocks noChangeArrowheads="1"/>
          </p:cNvSpPr>
          <p:nvPr/>
        </p:nvSpPr>
        <p:spPr bwMode="auto">
          <a:xfrm>
            <a:off x="10509880" y="8215851"/>
            <a:ext cx="4076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latin typeface="+mn-lt"/>
                <a:cs typeface="Calibri" panose="020F0502020204030204" pitchFamily="34" charset="0"/>
              </a:rPr>
              <a:t>Molecular exciton model</a:t>
            </a:r>
            <a:r>
              <a:rPr lang="en-US" altLang="en-US" sz="2800" b="1" dirty="0">
                <a:latin typeface="+mn-lt"/>
                <a:cs typeface="Calibri" panose="020F0502020204030204" pitchFamily="34" charset="0"/>
              </a:rPr>
              <a:t>¹</a:t>
            </a:r>
          </a:p>
        </p:txBody>
      </p:sp>
      <p:pic>
        <p:nvPicPr>
          <p:cNvPr id="17" name="Picture 16" descr="Diagram, timeline&#10;&#10;Description automatically generated">
            <a:extLst>
              <a:ext uri="{FF2B5EF4-FFF2-40B4-BE49-F238E27FC236}">
                <a16:creationId xmlns:a16="http://schemas.microsoft.com/office/drawing/2014/main" id="{56C9E450-FE7F-4D81-AB8F-D46DEB1E6E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49" y="17097028"/>
            <a:ext cx="5207673" cy="5932669"/>
          </a:xfrm>
          <a:prstGeom prst="rect">
            <a:avLst/>
          </a:prstGeom>
        </p:spPr>
      </p:pic>
      <p:sp>
        <p:nvSpPr>
          <p:cNvPr id="112" name="Rectangle 6">
            <a:extLst>
              <a:ext uri="{FF2B5EF4-FFF2-40B4-BE49-F238E27FC236}">
                <a16:creationId xmlns:a16="http://schemas.microsoft.com/office/drawing/2014/main" id="{14F888B6-1BF4-4350-BA43-5FE9017C8ABA}"/>
              </a:ext>
            </a:extLst>
          </p:cNvPr>
          <p:cNvSpPr>
            <a:spLocks noChangeArrowheads="1"/>
          </p:cNvSpPr>
          <p:nvPr/>
        </p:nvSpPr>
        <p:spPr bwMode="auto">
          <a:xfrm>
            <a:off x="5457663" y="16037933"/>
            <a:ext cx="9394031"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lvl="0" defTabSz="457200" eaLnBrk="1" hangingPunct="1">
              <a:spcBef>
                <a:spcPct val="0"/>
              </a:spcBef>
              <a:buNone/>
            </a:pPr>
            <a:r>
              <a:rPr lang="en-US" altLang="en-US" sz="4000" b="1" u="sng" dirty="0">
                <a:solidFill>
                  <a:srgbClr val="002060"/>
                </a:solidFill>
                <a:latin typeface="Calibri" panose="020F0502020204030204" pitchFamily="34" charset="0"/>
                <a:ea typeface="Microsoft YaHei" panose="020B0503020204020204" pitchFamily="34" charset="-122"/>
                <a:cs typeface="Calibri" panose="020F0502020204030204" pitchFamily="34" charset="0"/>
              </a:rPr>
              <a:t>Aggregation via DNA Nanostructures</a:t>
            </a:r>
          </a:p>
          <a:p>
            <a:pPr algn="just" eaLnBrk="1" hangingPunct="1">
              <a:buFontTx/>
              <a:buNone/>
            </a:pPr>
            <a:r>
              <a:rPr lang="en-US" altLang="en-US" sz="3200" dirty="0">
                <a:latin typeface="Calibri" panose="020F0502020204030204" pitchFamily="34" charset="0"/>
                <a:cs typeface="Calibri" panose="020F0502020204030204" pitchFamily="34" charset="0"/>
              </a:rPr>
              <a:t>One of the most promising methods of controlling the positions of dyes is covalently templating them onto strands of deoxyribonucleic acid (DNA), which provide a scaffold for assembly of dye aggregates in solution. By promoting aggregation in this manner, DNA nanostructures enable sub-nanometer control over the positioning of dye aggregates.</a:t>
            </a:r>
            <a:r>
              <a:rPr lang="en-US" altLang="en-US" sz="3200" b="1" baseline="30000" dirty="0">
                <a:latin typeface="Calibri" panose="020F0502020204030204" pitchFamily="34" charset="0"/>
                <a:cs typeface="Calibri" panose="020F0502020204030204" pitchFamily="34" charset="0"/>
              </a:rPr>
              <a:t>6</a:t>
            </a:r>
            <a:endParaRPr lang="en-US" altLang="en-US" sz="3200" dirty="0">
              <a:latin typeface="Calibri" panose="020F0502020204030204" pitchFamily="34" charset="0"/>
              <a:cs typeface="Calibri" panose="020F0502020204030204" pitchFamily="34" charset="0"/>
            </a:endParaRPr>
          </a:p>
          <a:p>
            <a:pPr algn="just" eaLnBrk="1" hangingPunct="1">
              <a:spcBef>
                <a:spcPts val="1800"/>
              </a:spcBef>
              <a:buFontTx/>
              <a:buNone/>
            </a:pPr>
            <a:r>
              <a:rPr lang="en-US" altLang="en-US" sz="3200" dirty="0">
                <a:latin typeface="Calibri" panose="020F0502020204030204" pitchFamily="34" charset="0"/>
                <a:cs typeface="Calibri" panose="020F0502020204030204" pitchFamily="34" charset="0"/>
              </a:rPr>
              <a:t>Squaraines are a class of dyes known to exhibit excellent photostability and strong exciton delocalization when templated using a four-armed DNA Holliday junction (HJ).</a:t>
            </a:r>
            <a:r>
              <a:rPr lang="en-US" altLang="en-US" sz="3200" b="1" baseline="30000" dirty="0">
                <a:latin typeface="Calibri" panose="020F0502020204030204" pitchFamily="34" charset="0"/>
                <a:cs typeface="Calibri" panose="020F0502020204030204" pitchFamily="34" charset="0"/>
              </a:rPr>
              <a:t>5</a:t>
            </a:r>
            <a:r>
              <a:rPr lang="en-US" altLang="en-US" sz="3200" baseline="30000" dirty="0">
                <a:latin typeface="Calibri" panose="020F0502020204030204" pitchFamily="34" charset="0"/>
                <a:cs typeface="Calibri" panose="020F0502020204030204" pitchFamily="34" charset="0"/>
              </a:rPr>
              <a:t>,</a:t>
            </a:r>
            <a:r>
              <a:rPr lang="en-US" altLang="en-US" sz="3200" b="1" baseline="30000" dirty="0">
                <a:latin typeface="Calibri" panose="020F0502020204030204" pitchFamily="34" charset="0"/>
                <a:cs typeface="Calibri" panose="020F0502020204030204" pitchFamily="34" charset="0"/>
              </a:rPr>
              <a:t>7</a:t>
            </a:r>
            <a:r>
              <a:rPr lang="en-US" altLang="en-US" sz="3200" dirty="0">
                <a:latin typeface="Calibri" panose="020F0502020204030204" pitchFamily="34" charset="0"/>
                <a:cs typeface="Calibri" panose="020F0502020204030204" pitchFamily="34" charset="0"/>
              </a:rPr>
              <a:t> Squaraine dyes (SQ) are also advantageous because they are readily </a:t>
            </a:r>
            <a:r>
              <a:rPr lang="en-US" altLang="en-US" sz="3200" dirty="0">
                <a:solidFill>
                  <a:schemeClr val="bg1"/>
                </a:solidFill>
                <a:latin typeface="Calibri" panose="020F0502020204030204" pitchFamily="34" charset="0"/>
                <a:cs typeface="Calibri" panose="020F0502020204030204" pitchFamily="34" charset="0"/>
              </a:rPr>
              <a:t>.functional</a:t>
            </a:r>
          </a:p>
        </p:txBody>
      </p:sp>
      <p:sp>
        <p:nvSpPr>
          <p:cNvPr id="113" name="TextBox 4">
            <a:extLst>
              <a:ext uri="{FF2B5EF4-FFF2-40B4-BE49-F238E27FC236}">
                <a16:creationId xmlns:a16="http://schemas.microsoft.com/office/drawing/2014/main" id="{53C3DFD9-5D19-417D-8FE7-DA8CABBB43C6}"/>
              </a:ext>
            </a:extLst>
          </p:cNvPr>
          <p:cNvSpPr txBox="1">
            <a:spLocks noChangeArrowheads="1"/>
          </p:cNvSpPr>
          <p:nvPr/>
        </p:nvSpPr>
        <p:spPr bwMode="auto">
          <a:xfrm>
            <a:off x="98474" y="16224228"/>
            <a:ext cx="56927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r>
              <a:rPr lang="en-US" altLang="en-US" sz="2800" dirty="0">
                <a:latin typeface="+mn-lt"/>
                <a:cs typeface="Calibri" panose="020F0502020204030204" pitchFamily="34" charset="0"/>
              </a:rPr>
              <a:t>Schematic of a dimer dye aggregate templated in a DNA Holliday Junction</a:t>
            </a:r>
            <a:r>
              <a:rPr lang="en-US" altLang="en-US" sz="2800" b="1" baseline="30000" dirty="0">
                <a:latin typeface="+mn-lt"/>
                <a:cs typeface="Calibri" panose="020F0502020204030204" pitchFamily="34" charset="0"/>
              </a:rPr>
              <a:t>5</a:t>
            </a:r>
          </a:p>
        </p:txBody>
      </p:sp>
      <p:pic>
        <p:nvPicPr>
          <p:cNvPr id="19" name="Picture 18" descr="Diagram&#10;&#10;Description automatically generated">
            <a:extLst>
              <a:ext uri="{FF2B5EF4-FFF2-40B4-BE49-F238E27FC236}">
                <a16:creationId xmlns:a16="http://schemas.microsoft.com/office/drawing/2014/main" id="{E7583499-DDF0-4823-96BC-F9970E4AD3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47932" y="19137170"/>
            <a:ext cx="12778440" cy="8717075"/>
          </a:xfrm>
          <a:prstGeom prst="rect">
            <a:avLst/>
          </a:prstGeom>
        </p:spPr>
      </p:pic>
      <p:pic>
        <p:nvPicPr>
          <p:cNvPr id="23" name="Picture 22" descr="Diagram&#10;&#10;Description automatically generated">
            <a:extLst>
              <a:ext uri="{FF2B5EF4-FFF2-40B4-BE49-F238E27FC236}">
                <a16:creationId xmlns:a16="http://schemas.microsoft.com/office/drawing/2014/main" id="{FEBC4B1D-AFC5-49B9-B5B8-B6F8EFE654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3403" y="28494105"/>
            <a:ext cx="3460544" cy="4298282"/>
          </a:xfrm>
          <a:prstGeom prst="rect">
            <a:avLst/>
          </a:prstGeom>
        </p:spPr>
      </p:pic>
      <p:pic>
        <p:nvPicPr>
          <p:cNvPr id="25" name="Picture 24" descr="Chart, diagram, schematic&#10;&#10;Description automatically generated">
            <a:extLst>
              <a:ext uri="{FF2B5EF4-FFF2-40B4-BE49-F238E27FC236}">
                <a16:creationId xmlns:a16="http://schemas.microsoft.com/office/drawing/2014/main" id="{F3297AB8-9409-42EF-A162-6C4DB1E8C3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04" y="23874439"/>
            <a:ext cx="7968168" cy="4537429"/>
          </a:xfrm>
          <a:prstGeom prst="rect">
            <a:avLst/>
          </a:prstGeom>
        </p:spPr>
      </p:pic>
      <p:sp>
        <p:nvSpPr>
          <p:cNvPr id="115" name="TextBox 4">
            <a:extLst>
              <a:ext uri="{FF2B5EF4-FFF2-40B4-BE49-F238E27FC236}">
                <a16:creationId xmlns:a16="http://schemas.microsoft.com/office/drawing/2014/main" id="{5EEC7CD7-2A0B-45B9-850E-FE9E65E1CCFD}"/>
              </a:ext>
            </a:extLst>
          </p:cNvPr>
          <p:cNvSpPr txBox="1">
            <a:spLocks noChangeArrowheads="1"/>
          </p:cNvSpPr>
          <p:nvPr/>
        </p:nvSpPr>
        <p:spPr bwMode="auto">
          <a:xfrm>
            <a:off x="98474" y="29451702"/>
            <a:ext cx="403084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r>
              <a:rPr lang="en-US" altLang="en-US" sz="2800" dirty="0">
                <a:latin typeface="+mn-lt"/>
                <a:cs typeface="Calibri" panose="020F0502020204030204" pitchFamily="34" charset="0"/>
              </a:rPr>
              <a:t>Representative structures for an SQ dye, a rotaxane ring, and an SR composite molecule. SQ dyes can be aniline-based (n=0) or indolenine-based (n=1).</a:t>
            </a:r>
            <a:endParaRPr lang="en-US" altLang="en-US" sz="2800" b="1" dirty="0">
              <a:latin typeface="+mn-lt"/>
              <a:cs typeface="Calibri" panose="020F0502020204030204" pitchFamily="34" charset="0"/>
            </a:endParaRPr>
          </a:p>
        </p:txBody>
      </p:sp>
      <p:sp>
        <p:nvSpPr>
          <p:cNvPr id="116" name="Rectangle 6">
            <a:extLst>
              <a:ext uri="{FF2B5EF4-FFF2-40B4-BE49-F238E27FC236}">
                <a16:creationId xmlns:a16="http://schemas.microsoft.com/office/drawing/2014/main" id="{0BAE7825-0B2E-492B-8E8E-4BEA6354AAEA}"/>
              </a:ext>
            </a:extLst>
          </p:cNvPr>
          <p:cNvSpPr>
            <a:spLocks noChangeArrowheads="1"/>
          </p:cNvSpPr>
          <p:nvPr/>
        </p:nvSpPr>
        <p:spPr bwMode="auto">
          <a:xfrm>
            <a:off x="7715732" y="22878668"/>
            <a:ext cx="7169343"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lvl="0" algn="just" defTabSz="457200" eaLnBrk="1" hangingPunct="1">
              <a:spcBef>
                <a:spcPct val="0"/>
              </a:spcBef>
              <a:buNone/>
            </a:pPr>
            <a:r>
              <a:rPr lang="en-US" altLang="en-US" sz="3200" dirty="0">
                <a:latin typeface="Calibri" panose="020F0502020204030204" pitchFamily="34" charset="0"/>
                <a:cs typeface="Calibri" panose="020F0502020204030204" pitchFamily="34" charset="0"/>
              </a:rPr>
              <a:t>functionalized with a rotaxane ring.  Squaraine:rotaxane (SR) dyes offer greater photochemical stability and were originally designed to prevent dye aggregation. However, by controlling the aggregation of SR dyes templated using the DNA HJ, the steric strain of the rotaxanes can be leveraged to obtain even finer control and promote the formation of the elusive ideal oblique aggregate. </a:t>
            </a:r>
          </a:p>
        </p:txBody>
      </p:sp>
      <p:pic>
        <p:nvPicPr>
          <p:cNvPr id="31" name="Picture 30" descr="Logo&#10;&#10;Description automatically generated">
            <a:extLst>
              <a:ext uri="{FF2B5EF4-FFF2-40B4-BE49-F238E27FC236}">
                <a16:creationId xmlns:a16="http://schemas.microsoft.com/office/drawing/2014/main" id="{D1C6B787-1A03-4A11-9750-393DA276AC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0777" y="29059159"/>
            <a:ext cx="4361783" cy="3759838"/>
          </a:xfrm>
          <a:prstGeom prst="rect">
            <a:avLst/>
          </a:prstGeom>
        </p:spPr>
      </p:pic>
      <p:sp>
        <p:nvSpPr>
          <p:cNvPr id="117" name="TextBox 4">
            <a:extLst>
              <a:ext uri="{FF2B5EF4-FFF2-40B4-BE49-F238E27FC236}">
                <a16:creationId xmlns:a16="http://schemas.microsoft.com/office/drawing/2014/main" id="{55C600A8-E3B7-4D78-93FF-B7E4151F1881}"/>
              </a:ext>
            </a:extLst>
          </p:cNvPr>
          <p:cNvSpPr txBox="1">
            <a:spLocks noChangeArrowheads="1"/>
          </p:cNvSpPr>
          <p:nvPr/>
        </p:nvSpPr>
        <p:spPr bwMode="auto">
          <a:xfrm>
            <a:off x="12045391" y="30939078"/>
            <a:ext cx="24477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r>
              <a:rPr lang="en-US" altLang="en-US" sz="2800" dirty="0">
                <a:latin typeface="+mn-lt"/>
                <a:cs typeface="Calibri" panose="020F0502020204030204" pitchFamily="34" charset="0"/>
              </a:rPr>
              <a:t>Left: Proposed packing of SR dyes in DNA HJ</a:t>
            </a:r>
            <a:endParaRPr lang="en-US" altLang="en-US" sz="2800" b="1" dirty="0">
              <a:latin typeface="+mn-lt"/>
              <a:cs typeface="Calibri" panose="020F0502020204030204" pitchFamily="34" charset="0"/>
            </a:endParaRPr>
          </a:p>
        </p:txBody>
      </p:sp>
      <p:sp>
        <p:nvSpPr>
          <p:cNvPr id="119" name="Line 10">
            <a:extLst>
              <a:ext uri="{FF2B5EF4-FFF2-40B4-BE49-F238E27FC236}">
                <a16:creationId xmlns:a16="http://schemas.microsoft.com/office/drawing/2014/main" id="{F7E3E359-53AA-468B-8194-020EC32CE487}"/>
              </a:ext>
            </a:extLst>
          </p:cNvPr>
          <p:cNvSpPr>
            <a:spLocks noChangeShapeType="1"/>
          </p:cNvSpPr>
          <p:nvPr/>
        </p:nvSpPr>
        <p:spPr bwMode="auto">
          <a:xfrm flipV="1">
            <a:off x="14767373" y="19018090"/>
            <a:ext cx="25230467" cy="10807"/>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TextBox 4">
            <a:extLst>
              <a:ext uri="{FF2B5EF4-FFF2-40B4-BE49-F238E27FC236}">
                <a16:creationId xmlns:a16="http://schemas.microsoft.com/office/drawing/2014/main" id="{3E26543E-29B5-47CC-B5FB-A1C153EE4994}"/>
              </a:ext>
            </a:extLst>
          </p:cNvPr>
          <p:cNvSpPr txBox="1">
            <a:spLocks noChangeArrowheads="1"/>
          </p:cNvSpPr>
          <p:nvPr/>
        </p:nvSpPr>
        <p:spPr bwMode="auto">
          <a:xfrm>
            <a:off x="27919597" y="17125862"/>
            <a:ext cx="121105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r>
              <a:rPr lang="en-US" altLang="en-US" sz="2800" dirty="0">
                <a:latin typeface="+mn-lt"/>
                <a:cs typeface="Calibri" panose="020F0502020204030204" pitchFamily="34" charset="0"/>
              </a:rPr>
              <a:t>Steady-state absorption and circular dichroism spectra (CD) of the DNA-templated SQ and SR dimers. KRM modeling of the data determines the pure electronic (green bars) and vibronic (purple bars) contributions to each excitonic transition. CD spectra of the DNA HJ monomer are featureless and have been omitted.</a:t>
            </a:r>
            <a:endParaRPr lang="en-US" altLang="en-US" sz="2800" b="1" dirty="0">
              <a:latin typeface="+mn-lt"/>
              <a:cs typeface="Calibri" panose="020F0502020204030204" pitchFamily="34" charset="0"/>
            </a:endParaRPr>
          </a:p>
        </p:txBody>
      </p:sp>
      <p:pic>
        <p:nvPicPr>
          <p:cNvPr id="121" name="Picture 120">
            <a:extLst>
              <a:ext uri="{FF2B5EF4-FFF2-40B4-BE49-F238E27FC236}">
                <a16:creationId xmlns:a16="http://schemas.microsoft.com/office/drawing/2014/main" id="{41A821F6-F060-4A25-BCCC-94788971593C}"/>
              </a:ext>
            </a:extLst>
          </p:cNvPr>
          <p:cNvPicPr>
            <a:picLocks noChangeAspect="1"/>
          </p:cNvPicPr>
          <p:nvPr/>
        </p:nvPicPr>
        <p:blipFill rotWithShape="1">
          <a:blip r:embed="rId12" cstate="print">
            <a:clrChange>
              <a:clrFrom>
                <a:srgbClr val="0B1AA9"/>
              </a:clrFrom>
              <a:clrTo>
                <a:srgbClr val="0B1AA9">
                  <a:alpha val="0"/>
                </a:srgbClr>
              </a:clrTo>
            </a:clrChange>
            <a:extLst>
              <a:ext uri="{BEBA8EAE-BF5A-486C-A8C5-ECC9F3942E4B}">
                <a14:imgProps xmlns:a14="http://schemas.microsoft.com/office/drawing/2010/main">
                  <a14:imgLayer r:embed="rId13">
                    <a14:imgEffect>
                      <a14:sharpenSoften amount="14000"/>
                    </a14:imgEffect>
                    <a14:imgEffect>
                      <a14:colorTemperature colorTemp="8800"/>
                    </a14:imgEffect>
                    <a14:imgEffect>
                      <a14:brightnessContrast bright="12000" contrast="1000"/>
                    </a14:imgEffect>
                  </a14:imgLayer>
                </a14:imgProps>
              </a:ext>
              <a:ext uri="{28A0092B-C50C-407E-A947-70E740481C1C}">
                <a14:useLocalDpi xmlns:a14="http://schemas.microsoft.com/office/drawing/2010/main" val="0"/>
              </a:ext>
            </a:extLst>
          </a:blip>
          <a:srcRect l="7059" t="8969" r="8235" b="7302"/>
          <a:stretch/>
        </p:blipFill>
        <p:spPr>
          <a:xfrm>
            <a:off x="24044813" y="29594182"/>
            <a:ext cx="3981396" cy="1548321"/>
          </a:xfrm>
          <a:prstGeom prst="rect">
            <a:avLst/>
          </a:prstGeom>
        </p:spPr>
      </p:pic>
      <p:sp>
        <p:nvSpPr>
          <p:cNvPr id="123" name="Rectangle 7">
            <a:extLst>
              <a:ext uri="{FF2B5EF4-FFF2-40B4-BE49-F238E27FC236}">
                <a16:creationId xmlns:a16="http://schemas.microsoft.com/office/drawing/2014/main" id="{B7176AD2-8F6D-4264-BADA-A7B20392F22E}"/>
              </a:ext>
            </a:extLst>
          </p:cNvPr>
          <p:cNvSpPr>
            <a:spLocks noChangeArrowheads="1"/>
          </p:cNvSpPr>
          <p:nvPr/>
        </p:nvSpPr>
        <p:spPr bwMode="auto">
          <a:xfrm>
            <a:off x="27506269" y="18941744"/>
            <a:ext cx="12706361" cy="640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sz="4000" b="1" u="sng" dirty="0">
                <a:solidFill>
                  <a:srgbClr val="002060"/>
                </a:solidFill>
                <a:latin typeface="Calibri" panose="020F0502020204030204" pitchFamily="34" charset="0"/>
                <a:cs typeface="Calibri" panose="020F0502020204030204" pitchFamily="34" charset="0"/>
              </a:rPr>
              <a:t>Extended Excited-State Lifetimes in SR Dimer</a:t>
            </a:r>
          </a:p>
          <a:p>
            <a:pPr algn="just" eaLnBrk="1" hangingPunct="1">
              <a:buFontTx/>
              <a:buNone/>
            </a:pPr>
            <a:r>
              <a:rPr lang="en-US" altLang="en-US" sz="3200" dirty="0">
                <a:latin typeface="Calibri" panose="020F0502020204030204" pitchFamily="34" charset="0"/>
                <a:cs typeface="Calibri" panose="020F0502020204030204" pitchFamily="34" charset="0"/>
              </a:rPr>
              <a:t>Ultrafast transient absorption (TA) spectra were measured at multiple excitation wavelengths for the SQ and SR dimers aggregated using a DNA HJ. As commonly observed in aggregates of fluorescent dyes,</a:t>
            </a:r>
            <a:r>
              <a:rPr lang="en-US" altLang="en-US" sz="3200" b="1" baseline="30000" dirty="0">
                <a:latin typeface="Calibri" panose="020F0502020204030204" pitchFamily="34" charset="0"/>
                <a:cs typeface="Calibri" panose="020F0502020204030204" pitchFamily="34" charset="0"/>
              </a:rPr>
              <a:t>6</a:t>
            </a:r>
            <a:r>
              <a:rPr lang="en-US" altLang="en-US" sz="3200" dirty="0">
                <a:latin typeface="Calibri" panose="020F0502020204030204" pitchFamily="34" charset="0"/>
                <a:cs typeface="Calibri" panose="020F0502020204030204" pitchFamily="34" charset="0"/>
              </a:rPr>
              <a:t> both dimers exhibit significant excited-state quenching upon aggregation compared to the lifetimes of the DNA-templated SQ and SR monomers (</a:t>
            </a:r>
            <a:r>
              <a:rPr lang="el-GR" altLang="en-US" sz="3200" dirty="0">
                <a:latin typeface="Calibri" panose="020F0502020204030204" pitchFamily="34" charset="0"/>
                <a:cs typeface="Calibri" panose="020F0502020204030204" pitchFamily="34" charset="0"/>
              </a:rPr>
              <a:t>τ</a:t>
            </a:r>
            <a:r>
              <a:rPr lang="en-US" altLang="en-US" sz="3200" dirty="0">
                <a:latin typeface="Calibri" panose="020F0502020204030204" pitchFamily="34" charset="0"/>
                <a:cs typeface="Calibri" panose="020F0502020204030204" pitchFamily="34" charset="0"/>
              </a:rPr>
              <a:t> ~ 2.9 ns), however, the lifetime of the SR dimer is roughly twice as long as that of the SQ dimer. Excitation wavelength dependent measurements show little variation in the SR dimer excited-state dynamics, indicating considerably less structural heterogeneity.</a:t>
            </a:r>
          </a:p>
        </p:txBody>
      </p:sp>
      <p:sp>
        <p:nvSpPr>
          <p:cNvPr id="124" name="TextBox 4">
            <a:extLst>
              <a:ext uri="{FF2B5EF4-FFF2-40B4-BE49-F238E27FC236}">
                <a16:creationId xmlns:a16="http://schemas.microsoft.com/office/drawing/2014/main" id="{7C7BDBCA-5DA4-475F-8D42-E9C911CF483F}"/>
              </a:ext>
            </a:extLst>
          </p:cNvPr>
          <p:cNvSpPr txBox="1">
            <a:spLocks noChangeArrowheads="1"/>
          </p:cNvSpPr>
          <p:nvPr/>
        </p:nvSpPr>
        <p:spPr bwMode="auto">
          <a:xfrm>
            <a:off x="14964811" y="27812285"/>
            <a:ext cx="121105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r>
              <a:rPr lang="en-US" altLang="en-US" sz="2800" dirty="0">
                <a:latin typeface="+mn-lt"/>
                <a:cs typeface="Calibri" panose="020F0502020204030204" pitchFamily="34" charset="0"/>
              </a:rPr>
              <a:t>Transient absorption (TA) of SQ and SR dimers. TA spectra at various time delays are shown for two excitation wavelengths (</a:t>
            </a:r>
            <a:r>
              <a:rPr lang="en-US" altLang="en-US" sz="2800" dirty="0" err="1">
                <a:latin typeface="Times New Roman" panose="02020603050405020304" pitchFamily="18" charset="0"/>
                <a:cs typeface="Times New Roman" panose="02020603050405020304" pitchFamily="18" charset="0"/>
              </a:rPr>
              <a:t>λ</a:t>
            </a:r>
            <a:r>
              <a:rPr lang="en-US" altLang="en-US" sz="2800" baseline="-25000" dirty="0" err="1">
                <a:latin typeface="+mn-lt"/>
                <a:cs typeface="Calibri" panose="020F0502020204030204" pitchFamily="34" charset="0"/>
              </a:rPr>
              <a:t>pu</a:t>
            </a:r>
            <a:r>
              <a:rPr lang="en-US" altLang="en-US" sz="2800" dirty="0">
                <a:latin typeface="+mn-lt"/>
                <a:cs typeface="Calibri" panose="020F0502020204030204" pitchFamily="34" charset="0"/>
              </a:rPr>
              <a:t>), and kinetic traces are shown for specific probe wavelengths (</a:t>
            </a:r>
            <a:r>
              <a:rPr lang="en-US" altLang="en-US" sz="2800" dirty="0" err="1">
                <a:latin typeface="Times New Roman" panose="02020603050405020304" pitchFamily="18" charset="0"/>
                <a:cs typeface="Times New Roman" panose="02020603050405020304" pitchFamily="18" charset="0"/>
              </a:rPr>
              <a:t>λ</a:t>
            </a:r>
            <a:r>
              <a:rPr lang="en-US" altLang="en-US" sz="2800" baseline="-25000" dirty="0" err="1">
                <a:cs typeface="Calibri" panose="020F0502020204030204" pitchFamily="34" charset="0"/>
              </a:rPr>
              <a:t>pr</a:t>
            </a:r>
            <a:r>
              <a:rPr lang="en-US" altLang="en-US" sz="2800" dirty="0">
                <a:latin typeface="+mn-lt"/>
                <a:cs typeface="Calibri" panose="020F0502020204030204" pitchFamily="34" charset="0"/>
              </a:rPr>
              <a:t>).</a:t>
            </a:r>
            <a:endParaRPr lang="en-US" altLang="en-US" sz="2800" b="1" dirty="0">
              <a:latin typeface="+mn-lt"/>
              <a:cs typeface="Calibri" panose="020F0502020204030204" pitchFamily="34" charset="0"/>
            </a:endParaRPr>
          </a:p>
        </p:txBody>
      </p:sp>
      <p:sp>
        <p:nvSpPr>
          <p:cNvPr id="126" name="TextBox 4">
            <a:extLst>
              <a:ext uri="{FF2B5EF4-FFF2-40B4-BE49-F238E27FC236}">
                <a16:creationId xmlns:a16="http://schemas.microsoft.com/office/drawing/2014/main" id="{061DE6C7-5521-4858-890C-39F0FD23A0CC}"/>
              </a:ext>
            </a:extLst>
          </p:cNvPr>
          <p:cNvSpPr txBox="1">
            <a:spLocks noChangeArrowheads="1"/>
          </p:cNvSpPr>
          <p:nvPr/>
        </p:nvSpPr>
        <p:spPr bwMode="auto">
          <a:xfrm>
            <a:off x="28179481" y="29574812"/>
            <a:ext cx="1187987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eaLnBrk="1" hangingPunct="1"/>
            <a:r>
              <a:rPr lang="en-US" altLang="en-US" sz="3200" b="1" u="sng" dirty="0">
                <a:solidFill>
                  <a:srgbClr val="002060"/>
                </a:solidFill>
                <a:latin typeface="Calibri" panose="020F0502020204030204" pitchFamily="34" charset="0"/>
                <a:ea typeface="Microsoft YaHei" panose="020B0503020204020204" pitchFamily="34" charset="-122"/>
                <a:cs typeface="Calibri" panose="020F0502020204030204" pitchFamily="34" charset="0"/>
              </a:rPr>
              <a:t>Acknowledgments</a:t>
            </a:r>
          </a:p>
          <a:p>
            <a:pPr lvl="0" algn="just" eaLnBrk="1" hangingPunct="1"/>
            <a:r>
              <a:rPr lang="en-US" altLang="en-US" sz="2800" dirty="0">
                <a:latin typeface="+mn-lt"/>
                <a:cs typeface="Calibri" panose="020F0502020204030204" pitchFamily="34" charset="0"/>
              </a:rPr>
              <a:t>Research at Boise State University was supported by the U.S. Department of Energy (DOE), Office of Basic Energy Sciences, Division of Materials Science and Engineering through the Established Program to Stimulate Competitive Research (</a:t>
            </a:r>
            <a:r>
              <a:rPr lang="en-US" altLang="en-US" sz="2800" dirty="0" err="1">
                <a:latin typeface="+mn-lt"/>
                <a:cs typeface="Calibri" panose="020F0502020204030204" pitchFamily="34" charset="0"/>
              </a:rPr>
              <a:t>EPSCoR</a:t>
            </a:r>
            <a:r>
              <a:rPr lang="en-US" altLang="en-US" sz="2800" dirty="0">
                <a:latin typeface="+mn-lt"/>
                <a:cs typeface="Calibri" panose="020F0502020204030204" pitchFamily="34" charset="0"/>
              </a:rPr>
              <a:t>) via award No.DE-SC0020089. Specific equipment was supported by the Department of the Navy, Office of Naval Research (ONR) under ONR award No. N00014-19-1-2615 and the Biomolecular Research Center (BRC) at Boise State.</a:t>
            </a:r>
            <a:endParaRPr lang="en-US" altLang="en-US" sz="2800" b="1" dirty="0">
              <a:latin typeface="+mn-lt"/>
              <a:cs typeface="Calibri" panose="020F0502020204030204" pitchFamily="34" charset="0"/>
            </a:endParaRPr>
          </a:p>
        </p:txBody>
      </p:sp>
      <p:sp>
        <p:nvSpPr>
          <p:cNvPr id="128" name="Rectangle 7">
            <a:extLst>
              <a:ext uri="{FF2B5EF4-FFF2-40B4-BE49-F238E27FC236}">
                <a16:creationId xmlns:a16="http://schemas.microsoft.com/office/drawing/2014/main" id="{FDB061DD-CF84-4053-AB5C-90701DD5D913}"/>
              </a:ext>
            </a:extLst>
          </p:cNvPr>
          <p:cNvSpPr>
            <a:spLocks noChangeArrowheads="1"/>
          </p:cNvSpPr>
          <p:nvPr/>
        </p:nvSpPr>
        <p:spPr bwMode="auto">
          <a:xfrm>
            <a:off x="27506269" y="24277894"/>
            <a:ext cx="12706361" cy="640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912" tIns="219456" rIns="438912" bIns="219456"/>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sz="4000" b="1" u="sng" dirty="0">
                <a:solidFill>
                  <a:srgbClr val="002060"/>
                </a:solidFill>
                <a:latin typeface="Calibri" panose="020F0502020204030204" pitchFamily="34" charset="0"/>
                <a:cs typeface="Calibri" panose="020F0502020204030204" pitchFamily="34" charset="0"/>
              </a:rPr>
              <a:t>Conclusions and Impact</a:t>
            </a:r>
          </a:p>
          <a:p>
            <a:pPr algn="just" eaLnBrk="1" hangingPunct="1">
              <a:buFontTx/>
              <a:buNone/>
            </a:pPr>
            <a:r>
              <a:rPr lang="en-US" altLang="en-US" sz="3200" dirty="0">
                <a:latin typeface="Calibri" panose="020F0502020204030204" pitchFamily="34" charset="0"/>
                <a:cs typeface="Calibri" panose="020F0502020204030204" pitchFamily="34" charset="0"/>
              </a:rPr>
              <a:t>By controlling the aggregation of sterically bulky SR dyes using DNA nanostructures, we observe:</a:t>
            </a:r>
          </a:p>
          <a:p>
            <a:pPr marL="571500" indent="-571500" algn="just" eaLnBrk="1" hangingPunct="1">
              <a:buFont typeface="Arial" panose="020B0604020202020204" pitchFamily="34" charset="0"/>
              <a:buChar char="•"/>
            </a:pPr>
            <a:r>
              <a:rPr lang="en-US" altLang="en-US" sz="3200" dirty="0">
                <a:latin typeface="Calibri" panose="020F0502020204030204" pitchFamily="34" charset="0"/>
                <a:cs typeface="Calibri" panose="020F0502020204030204" pitchFamily="34" charset="0"/>
              </a:rPr>
              <a:t>Unique oblique packing arrangement with equal intensity excitonic transitions, which may be beneficial for applications involving broadband absorption and excitonic entanglement </a:t>
            </a:r>
          </a:p>
          <a:p>
            <a:pPr marL="571500" indent="-571500" algn="just" eaLnBrk="1" hangingPunct="1">
              <a:buFont typeface="Arial" panose="020B0604020202020204" pitchFamily="34" charset="0"/>
              <a:buChar char="•"/>
            </a:pPr>
            <a:r>
              <a:rPr lang="en-US" altLang="en-US" sz="3200" dirty="0">
                <a:latin typeface="Calibri" panose="020F0502020204030204" pitchFamily="34" charset="0"/>
                <a:cs typeface="Calibri" panose="020F0502020204030204" pitchFamily="34" charset="0"/>
              </a:rPr>
              <a:t>Extended excitonic lifetimes in SR dimers, where the weaker quenching may be a result of weaker contributions from non-radiative decay mechanisms due to steric repulsion </a:t>
            </a:r>
          </a:p>
        </p:txBody>
      </p:sp>
      <p:sp>
        <p:nvSpPr>
          <p:cNvPr id="32" name="Line 10">
            <a:extLst>
              <a:ext uri="{FF2B5EF4-FFF2-40B4-BE49-F238E27FC236}">
                <a16:creationId xmlns:a16="http://schemas.microsoft.com/office/drawing/2014/main" id="{127B3E38-B1E2-431D-AC94-CA43AC74F697}"/>
              </a:ext>
            </a:extLst>
          </p:cNvPr>
          <p:cNvSpPr>
            <a:spLocks noChangeShapeType="1"/>
          </p:cNvSpPr>
          <p:nvPr/>
        </p:nvSpPr>
        <p:spPr bwMode="auto">
          <a:xfrm flipV="1">
            <a:off x="27706932" y="24379212"/>
            <a:ext cx="12290908" cy="10674"/>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10">
            <a:extLst>
              <a:ext uri="{FF2B5EF4-FFF2-40B4-BE49-F238E27FC236}">
                <a16:creationId xmlns:a16="http://schemas.microsoft.com/office/drawing/2014/main" id="{96F0D20C-873F-4380-8C91-8592C877DF05}"/>
              </a:ext>
            </a:extLst>
          </p:cNvPr>
          <p:cNvSpPr>
            <a:spLocks noChangeShapeType="1"/>
          </p:cNvSpPr>
          <p:nvPr/>
        </p:nvSpPr>
        <p:spPr bwMode="auto">
          <a:xfrm flipV="1">
            <a:off x="14746102" y="29339619"/>
            <a:ext cx="25251738" cy="43698"/>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24954</TotalTime>
  <Words>1200</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Tal</dc:creator>
  <cp:keywords/>
  <dc:description/>
  <cp:lastModifiedBy>matt barclay</cp:lastModifiedBy>
  <cp:revision>264</cp:revision>
  <cp:lastPrinted>2015-08-13T20:07:43Z</cp:lastPrinted>
  <dcterms:created xsi:type="dcterms:W3CDTF">2015-08-13T08:13:11Z</dcterms:created>
  <dcterms:modified xsi:type="dcterms:W3CDTF">2021-04-12T14:26:38Z</dcterms:modified>
</cp:coreProperties>
</file>